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67" r:id="rId2"/>
    <p:sldId id="270" r:id="rId3"/>
    <p:sldId id="287" r:id="rId4"/>
    <p:sldId id="271" r:id="rId5"/>
    <p:sldId id="278" r:id="rId6"/>
    <p:sldId id="280" r:id="rId7"/>
    <p:sldId id="282" r:id="rId8"/>
    <p:sldId id="283" r:id="rId9"/>
    <p:sldId id="286" r:id="rId10"/>
    <p:sldId id="284" r:id="rId11"/>
    <p:sldId id="289" r:id="rId12"/>
    <p:sldId id="290" r:id="rId13"/>
    <p:sldId id="291" r:id="rId14"/>
    <p:sldId id="256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D1F"/>
    <a:srgbClr val="4C7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60"/>
  </p:normalViewPr>
  <p:slideViewPr>
    <p:cSldViewPr snapToGrid="0">
      <p:cViewPr>
        <p:scale>
          <a:sx n="90" d="100"/>
          <a:sy n="90" d="100"/>
        </p:scale>
        <p:origin x="-46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chavarriagam\Desktop\SISVAN\1.%20Indicadores\MANA%20Infantil\Indicadores_MANA_Infantil_2012_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chavarriagam\Desktop\SISVAN\1.%20Indicadores\PAE\1.%20Indicadores%20PAE%202012_2015_%2026.11.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Requerimiento%2026102015\Huert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Requerimiento%2026102015\Huerta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chavarriagam\Downloads\Emprendimient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84356494237634"/>
          <c:y val="4.3411611671708192E-2"/>
          <c:w val="0.86268254535532984"/>
          <c:h val="0.80879578084467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Gráficos!$B$146</c:f>
              <c:strCache>
                <c:ptCount val="1"/>
                <c:pt idx="0">
                  <c:v>TOTAL ANTIOQUIA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2"/>
              <c:layout>
                <c:manualLayout>
                  <c:x val="0"/>
                  <c:y val="-3.427041788322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Gráficos!$C$136:$F$136</c:f>
              <c:strCache>
                <c:ptCount val="4"/>
                <c:pt idx="0">
                  <c:v>Año 2012</c:v>
                </c:pt>
                <c:pt idx="1">
                  <c:v>Año 2013</c:v>
                </c:pt>
                <c:pt idx="2">
                  <c:v>Año 2014</c:v>
                </c:pt>
                <c:pt idx="3">
                  <c:v>Año 2015</c:v>
                </c:pt>
              </c:strCache>
            </c:strRef>
          </c:cat>
          <c:val>
            <c:numRef>
              <c:f>Gráficos!$C$146:$F$146</c:f>
              <c:numCache>
                <c:formatCode>0%</c:formatCode>
                <c:ptCount val="4"/>
                <c:pt idx="0">
                  <c:v>0.71087017686202403</c:v>
                </c:pt>
                <c:pt idx="1">
                  <c:v>0.74687221302076701</c:v>
                </c:pt>
                <c:pt idx="2">
                  <c:v>0.94116842595781758</c:v>
                </c:pt>
                <c:pt idx="3">
                  <c:v>0.96363206591477002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964288"/>
        <c:axId val="85966208"/>
      </c:barChart>
      <c:catAx>
        <c:axId val="85964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Años</a:t>
                </a:r>
              </a:p>
            </c:rich>
          </c:tx>
          <c:layout>
            <c:manualLayout>
              <c:xMode val="edge"/>
              <c:yMode val="edge"/>
              <c:x val="0.50229862762755839"/>
              <c:y val="0.92632383550420572"/>
            </c:manualLayout>
          </c:layout>
          <c:overlay val="0"/>
        </c:title>
        <c:majorTickMark val="none"/>
        <c:minorTickMark val="none"/>
        <c:tickLblPos val="nextTo"/>
        <c:crossAx val="85966208"/>
        <c:crosses val="autoZero"/>
        <c:auto val="1"/>
        <c:lblAlgn val="ctr"/>
        <c:lblOffset val="100"/>
        <c:noMultiLvlLbl val="0"/>
      </c:catAx>
      <c:valAx>
        <c:axId val="85966208"/>
        <c:scaling>
          <c:orientation val="minMax"/>
          <c:max val="1.1000000000000001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Porcentaje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8596428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>
          <a:lumMod val="65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84356494237634"/>
          <c:y val="4.3411611671708192E-2"/>
          <c:w val="0.86268254535532984"/>
          <c:h val="0.80879578084467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Gráficos!$B$144</c:f>
              <c:strCache>
                <c:ptCount val="1"/>
                <c:pt idx="0">
                  <c:v>TOTAL ANTIOQUIA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2"/>
              <c:layout>
                <c:manualLayout>
                  <c:x val="0"/>
                  <c:y val="-3.427041788322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Gráficos!$C$134:$F$134</c:f>
              <c:strCache>
                <c:ptCount val="4"/>
                <c:pt idx="0">
                  <c:v>Año 2012</c:v>
                </c:pt>
                <c:pt idx="1">
                  <c:v>Año 2013</c:v>
                </c:pt>
                <c:pt idx="2">
                  <c:v>Año 2014</c:v>
                </c:pt>
                <c:pt idx="3">
                  <c:v>Año 2015</c:v>
                </c:pt>
              </c:strCache>
            </c:strRef>
          </c:cat>
          <c:val>
            <c:numRef>
              <c:f>Gráficos!$C$144:$F$144</c:f>
              <c:numCache>
                <c:formatCode>0%</c:formatCode>
                <c:ptCount val="4"/>
                <c:pt idx="0">
                  <c:v>0.88150375249592616</c:v>
                </c:pt>
                <c:pt idx="1">
                  <c:v>0.91401803898748912</c:v>
                </c:pt>
                <c:pt idx="2">
                  <c:v>0.90966755410708955</c:v>
                </c:pt>
                <c:pt idx="3">
                  <c:v>0.90944884149386163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958528"/>
        <c:axId val="93960448"/>
      </c:barChart>
      <c:catAx>
        <c:axId val="93958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Años</a:t>
                </a:r>
              </a:p>
            </c:rich>
          </c:tx>
          <c:layout>
            <c:manualLayout>
              <c:xMode val="edge"/>
              <c:yMode val="edge"/>
              <c:x val="0.50229862762755839"/>
              <c:y val="0.92632383550420572"/>
            </c:manualLayout>
          </c:layout>
          <c:overlay val="0"/>
        </c:title>
        <c:majorTickMark val="none"/>
        <c:minorTickMark val="none"/>
        <c:tickLblPos val="nextTo"/>
        <c:crossAx val="93960448"/>
        <c:crosses val="autoZero"/>
        <c:auto val="1"/>
        <c:lblAlgn val="ctr"/>
        <c:lblOffset val="100"/>
        <c:noMultiLvlLbl val="0"/>
      </c:catAx>
      <c:valAx>
        <c:axId val="93960448"/>
        <c:scaling>
          <c:orientation val="minMax"/>
          <c:max val="1.1000000000000001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Porcentaje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9395852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>
          <a:lumMod val="65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'Variación consumo'!$C$5</c:f>
              <c:strCache>
                <c:ptCount val="1"/>
                <c:pt idx="0">
                  <c:v>Linea de Base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('Variación consumo'!$B$6;'Variación consumo'!$B$8)</c:f>
              <c:strCache>
                <c:ptCount val="2"/>
                <c:pt idx="0">
                  <c:v>Hortalizas</c:v>
                </c:pt>
                <c:pt idx="1">
                  <c:v>Frutas</c:v>
                </c:pt>
              </c:strCache>
            </c:strRef>
          </c:cat>
          <c:val>
            <c:numRef>
              <c:f>('Variación consumo'!$C$6;'Variación consumo'!$C$8)</c:f>
              <c:numCache>
                <c:formatCode>0.0</c:formatCode>
                <c:ptCount val="2"/>
                <c:pt idx="0">
                  <c:v>42.008493879285275</c:v>
                </c:pt>
                <c:pt idx="1">
                  <c:v>86.037371306482967</c:v>
                </c:pt>
              </c:numCache>
            </c:numRef>
          </c:val>
        </c:ser>
        <c:ser>
          <c:idx val="1"/>
          <c:order val="1"/>
          <c:tx>
            <c:strRef>
              <c:f>'Variación consumo'!$D$5</c:f>
              <c:strCache>
                <c:ptCount val="1"/>
                <c:pt idx="0">
                  <c:v>Expost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('Variación consumo'!$B$6;'Variación consumo'!$B$8)</c:f>
              <c:strCache>
                <c:ptCount val="2"/>
                <c:pt idx="0">
                  <c:v>Hortalizas</c:v>
                </c:pt>
                <c:pt idx="1">
                  <c:v>Frutas</c:v>
                </c:pt>
              </c:strCache>
            </c:strRef>
          </c:cat>
          <c:val>
            <c:numRef>
              <c:f>('Variación consumo'!$D$6;'Variación consumo'!$D$8)</c:f>
              <c:numCache>
                <c:formatCode>0.0</c:formatCode>
                <c:ptCount val="2"/>
                <c:pt idx="0">
                  <c:v>85.921414477099958</c:v>
                </c:pt>
                <c:pt idx="1">
                  <c:v>109.52942334989331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061376"/>
        <c:axId val="103062912"/>
      </c:barChart>
      <c:catAx>
        <c:axId val="1030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3062912"/>
        <c:crosses val="autoZero"/>
        <c:auto val="1"/>
        <c:lblAlgn val="ctr"/>
        <c:lblOffset val="100"/>
        <c:noMultiLvlLbl val="0"/>
      </c:catAx>
      <c:valAx>
        <c:axId val="10306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s-CO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Promedio consumo percapita diario</a:t>
                </a:r>
              </a:p>
            </c:rich>
          </c:tx>
          <c:layout>
            <c:manualLayout>
              <c:xMode val="edge"/>
              <c:yMode val="edge"/>
              <c:x val="7.6479891149649162E-2"/>
              <c:y val="8.396319238323592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30613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'Promedio Ahorro'!$B$4</c:f>
              <c:strCache>
                <c:ptCount val="1"/>
                <c:pt idx="0">
                  <c:v>Subregión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'Promedio Ahorro'!$B$5:$B$14</c:f>
              <c:strCache>
                <c:ptCount val="10"/>
                <c:pt idx="0">
                  <c:v>Valle de Aburra</c:v>
                </c:pt>
                <c:pt idx="1">
                  <c:v>Bajo Cauca</c:v>
                </c:pt>
                <c:pt idx="2">
                  <c:v>Magdalena Medio</c:v>
                </c:pt>
                <c:pt idx="3">
                  <c:v>Nordeste</c:v>
                </c:pt>
                <c:pt idx="4">
                  <c:v>Norte</c:v>
                </c:pt>
                <c:pt idx="5">
                  <c:v>Occidente</c:v>
                </c:pt>
                <c:pt idx="6">
                  <c:v>Oriente</c:v>
                </c:pt>
                <c:pt idx="7">
                  <c:v>Suroeste</c:v>
                </c:pt>
                <c:pt idx="8">
                  <c:v>Urabá</c:v>
                </c:pt>
                <c:pt idx="9">
                  <c:v>Total</c:v>
                </c:pt>
              </c:strCache>
            </c:strRef>
          </c:cat>
          <c:val>
            <c:numRef>
              <c:f>'Promedio Ahorro'!$C$5:$C$14</c:f>
              <c:numCache>
                <c:formatCode>#,##0</c:formatCode>
                <c:ptCount val="10"/>
                <c:pt idx="0">
                  <c:v>40287.747252747249</c:v>
                </c:pt>
                <c:pt idx="1">
                  <c:v>68831.686855670108</c:v>
                </c:pt>
                <c:pt idx="2">
                  <c:v>66468.094302554033</c:v>
                </c:pt>
                <c:pt idx="3">
                  <c:v>62203.08699324324</c:v>
                </c:pt>
                <c:pt idx="4">
                  <c:v>68474.512605042022</c:v>
                </c:pt>
                <c:pt idx="5">
                  <c:v>63499.295033793715</c:v>
                </c:pt>
                <c:pt idx="6">
                  <c:v>69036.338450553376</c:v>
                </c:pt>
                <c:pt idx="7">
                  <c:v>68205.493932038837</c:v>
                </c:pt>
                <c:pt idx="8">
                  <c:v>61534.818274111676</c:v>
                </c:pt>
                <c:pt idx="9">
                  <c:v>65812.287865245788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100"/>
        <c:axId val="103555840"/>
        <c:axId val="103557376"/>
      </c:barChart>
      <c:catAx>
        <c:axId val="10355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3557376"/>
        <c:crosses val="autoZero"/>
        <c:auto val="1"/>
        <c:lblAlgn val="ctr"/>
        <c:lblOffset val="100"/>
        <c:noMultiLvlLbl val="0"/>
      </c:catAx>
      <c:valAx>
        <c:axId val="10355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Pesos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3555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'[Emprendimientos.xlsx]Porcentaje Rentabilidad '!$B$4</c:f>
              <c:strCache>
                <c:ptCount val="1"/>
                <c:pt idx="0">
                  <c:v>Rubro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'[Emprendimientos.xlsx]Porcentaje Rentabilidad '!$B$5:$B$8</c:f>
              <c:strCache>
                <c:ptCount val="4"/>
                <c:pt idx="0">
                  <c:v>Arroz</c:v>
                </c:pt>
                <c:pt idx="1">
                  <c:v>Fríjol</c:v>
                </c:pt>
                <c:pt idx="2">
                  <c:v>Tomate</c:v>
                </c:pt>
                <c:pt idx="3">
                  <c:v>Hortalizas</c:v>
                </c:pt>
              </c:strCache>
            </c:strRef>
          </c:cat>
          <c:val>
            <c:numRef>
              <c:f>'[Emprendimientos.xlsx]Porcentaje Rentabilidad '!$F$5:$F$8</c:f>
              <c:numCache>
                <c:formatCode>0.0%</c:formatCode>
                <c:ptCount val="4"/>
                <c:pt idx="0">
                  <c:v>0.56481510135078539</c:v>
                </c:pt>
                <c:pt idx="1">
                  <c:v>0.22542836846596737</c:v>
                </c:pt>
                <c:pt idx="2">
                  <c:v>9.7513416754374055E-2</c:v>
                </c:pt>
                <c:pt idx="3">
                  <c:v>9.4618283745779214E-2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CA-45CA-A37E-1B626B917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134592"/>
        <c:axId val="113136384"/>
      </c:barChart>
      <c:catAx>
        <c:axId val="11313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3136384"/>
        <c:crosses val="autoZero"/>
        <c:auto val="1"/>
        <c:lblAlgn val="ctr"/>
        <c:lblOffset val="100"/>
        <c:noMultiLvlLbl val="0"/>
      </c:catAx>
      <c:valAx>
        <c:axId val="11313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Porcentaje Rentabilidad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3134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48C7B-25DF-4258-AA43-BBFDFFB9294F}" type="doc">
      <dgm:prSet loTypeId="urn:microsoft.com/office/officeart/2005/8/layout/venn3" loCatId="relationship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s-CO"/>
        </a:p>
      </dgm:t>
    </dgm:pt>
    <dgm:pt modelId="{89B59CAA-D66E-45E2-A52A-9340F0917010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 sz="2400" b="1" dirty="0">
            <a:latin typeface="Franklin Gothic Medium" panose="020B0603020102020204" pitchFamily="34" charset="0"/>
          </a:endParaRPr>
        </a:p>
      </dgm:t>
    </dgm:pt>
    <dgm:pt modelId="{02E751B0-5C1F-4036-9D81-B9E2E869A078}" type="parTrans" cxnId="{DCE094A0-60C9-40A0-94C6-DFF2EDB3A5DE}">
      <dgm:prSet/>
      <dgm:spPr/>
      <dgm:t>
        <a:bodyPr/>
        <a:lstStyle/>
        <a:p>
          <a:endParaRPr lang="es-CO"/>
        </a:p>
      </dgm:t>
    </dgm:pt>
    <dgm:pt modelId="{B5DE0829-1844-4348-A9F3-F90DFDDE79D0}" type="sibTrans" cxnId="{DCE094A0-60C9-40A0-94C6-DFF2EDB3A5DE}">
      <dgm:prSet/>
      <dgm:spPr/>
      <dgm:t>
        <a:bodyPr/>
        <a:lstStyle/>
        <a:p>
          <a:endParaRPr lang="es-CO"/>
        </a:p>
      </dgm:t>
    </dgm:pt>
    <dgm:pt modelId="{03B0FEBC-E2F2-4C2F-BE09-53E5E8D65AC2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 sz="2400" b="1" dirty="0">
            <a:solidFill>
              <a:schemeClr val="bg1"/>
            </a:solidFill>
            <a:latin typeface="Franklin Gothic Medium" panose="020B0603020102020204" pitchFamily="34" charset="0"/>
          </a:endParaRPr>
        </a:p>
      </dgm:t>
    </dgm:pt>
    <dgm:pt modelId="{70B3D686-F3C9-49C9-B10A-ECBCA0D5A4E9}" type="parTrans" cxnId="{53449763-AD59-45E6-99DD-810348C618C2}">
      <dgm:prSet/>
      <dgm:spPr/>
      <dgm:t>
        <a:bodyPr/>
        <a:lstStyle/>
        <a:p>
          <a:endParaRPr lang="es-CO"/>
        </a:p>
      </dgm:t>
    </dgm:pt>
    <dgm:pt modelId="{450F6779-3045-4FF7-847D-2C7B980DE820}" type="sibTrans" cxnId="{53449763-AD59-45E6-99DD-810348C618C2}">
      <dgm:prSet/>
      <dgm:spPr/>
      <dgm:t>
        <a:bodyPr/>
        <a:lstStyle/>
        <a:p>
          <a:endParaRPr lang="es-CO"/>
        </a:p>
      </dgm:t>
    </dgm:pt>
    <dgm:pt modelId="{AC24E75D-7808-4FA5-8183-0E8F74B11B6F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O" sz="2400" b="1" dirty="0">
            <a:solidFill>
              <a:schemeClr val="bg1"/>
            </a:solidFill>
            <a:latin typeface="Franklin Gothic Medium" panose="020B0603020102020204" pitchFamily="34" charset="0"/>
          </a:endParaRPr>
        </a:p>
      </dgm:t>
    </dgm:pt>
    <dgm:pt modelId="{15BADC18-BB44-4102-96D8-37C31B91E720}" type="parTrans" cxnId="{86692250-70B5-4186-AE78-3F07AF08E3E8}">
      <dgm:prSet/>
      <dgm:spPr/>
      <dgm:t>
        <a:bodyPr/>
        <a:lstStyle/>
        <a:p>
          <a:endParaRPr lang="es-CO"/>
        </a:p>
      </dgm:t>
    </dgm:pt>
    <dgm:pt modelId="{227B27AD-413B-495D-A690-5538062BCA6C}" type="sibTrans" cxnId="{86692250-70B5-4186-AE78-3F07AF08E3E8}">
      <dgm:prSet/>
      <dgm:spPr/>
      <dgm:t>
        <a:bodyPr/>
        <a:lstStyle/>
        <a:p>
          <a:endParaRPr lang="es-CO"/>
        </a:p>
      </dgm:t>
    </dgm:pt>
    <dgm:pt modelId="{D855A2A7-E09A-4800-A255-8DA6218B202C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CO" b="1" dirty="0"/>
        </a:p>
      </dgm:t>
    </dgm:pt>
    <dgm:pt modelId="{B63F022B-A45E-43CE-A7D0-700580CD0C93}" type="parTrans" cxnId="{5A5C6EB8-FFE5-425B-85E8-778BFF1619FB}">
      <dgm:prSet/>
      <dgm:spPr/>
      <dgm:t>
        <a:bodyPr/>
        <a:lstStyle/>
        <a:p>
          <a:endParaRPr lang="es-CO"/>
        </a:p>
      </dgm:t>
    </dgm:pt>
    <dgm:pt modelId="{5F88205E-1C2A-4A2C-9400-FA3CB8D6FC49}" type="sibTrans" cxnId="{5A5C6EB8-FFE5-425B-85E8-778BFF1619FB}">
      <dgm:prSet/>
      <dgm:spPr/>
      <dgm:t>
        <a:bodyPr/>
        <a:lstStyle/>
        <a:p>
          <a:endParaRPr lang="es-CO"/>
        </a:p>
      </dgm:t>
    </dgm:pt>
    <dgm:pt modelId="{7AF1BC88-2105-475C-9BDA-9D8B71CB1236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CO" b="1" dirty="0"/>
        </a:p>
      </dgm:t>
    </dgm:pt>
    <dgm:pt modelId="{56E301C6-0F81-479E-84FA-F984A398E051}" type="parTrans" cxnId="{FDC3A018-7BD1-472A-8B97-F061B2A084E1}">
      <dgm:prSet/>
      <dgm:spPr/>
      <dgm:t>
        <a:bodyPr/>
        <a:lstStyle/>
        <a:p>
          <a:endParaRPr lang="es-CO"/>
        </a:p>
      </dgm:t>
    </dgm:pt>
    <dgm:pt modelId="{2B9D3B07-6B49-498F-A22C-39AC4C6100B3}" type="sibTrans" cxnId="{FDC3A018-7BD1-472A-8B97-F061B2A084E1}">
      <dgm:prSet/>
      <dgm:spPr/>
      <dgm:t>
        <a:bodyPr/>
        <a:lstStyle/>
        <a:p>
          <a:endParaRPr lang="es-CO"/>
        </a:p>
      </dgm:t>
    </dgm:pt>
    <dgm:pt modelId="{C6DE4E31-BF71-4C37-AECD-6390249961C9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CO" b="1" dirty="0"/>
        </a:p>
      </dgm:t>
    </dgm:pt>
    <dgm:pt modelId="{08933D8F-0894-4862-8023-BA980ECF6D35}" type="parTrans" cxnId="{B758EC7B-400E-424E-BC8B-C12B15BA6760}">
      <dgm:prSet/>
      <dgm:spPr/>
      <dgm:t>
        <a:bodyPr/>
        <a:lstStyle/>
        <a:p>
          <a:endParaRPr lang="es-CO"/>
        </a:p>
      </dgm:t>
    </dgm:pt>
    <dgm:pt modelId="{D572F9C2-D50F-4145-9151-A9CFE69D2583}" type="sibTrans" cxnId="{B758EC7B-400E-424E-BC8B-C12B15BA6760}">
      <dgm:prSet/>
      <dgm:spPr/>
      <dgm:t>
        <a:bodyPr/>
        <a:lstStyle/>
        <a:p>
          <a:endParaRPr lang="es-CO"/>
        </a:p>
      </dgm:t>
    </dgm:pt>
    <dgm:pt modelId="{90C45A60-6444-4365-919B-CB6DAE9DCCE4}" type="pres">
      <dgm:prSet presAssocID="{E5A48C7B-25DF-4258-AA43-BBFDFFB929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545AF7E-2115-4688-95C2-197FAFA79AE7}" type="pres">
      <dgm:prSet presAssocID="{89B59CAA-D66E-45E2-A52A-9340F0917010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B1FCD7D-6F04-4183-BE0C-7716F1F3B3D6}" type="pres">
      <dgm:prSet presAssocID="{B5DE0829-1844-4348-A9F3-F90DFDDE79D0}" presName="space" presStyleCnt="0"/>
      <dgm:spPr/>
      <dgm:t>
        <a:bodyPr/>
        <a:lstStyle/>
        <a:p>
          <a:endParaRPr lang="es-CO"/>
        </a:p>
      </dgm:t>
    </dgm:pt>
    <dgm:pt modelId="{17CC596D-3877-440F-9B0E-89A0F44D802D}" type="pres">
      <dgm:prSet presAssocID="{03B0FEBC-E2F2-4C2F-BE09-53E5E8D65AC2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70557C5-BB62-4481-BCCE-CCC120CD0497}" type="pres">
      <dgm:prSet presAssocID="{450F6779-3045-4FF7-847D-2C7B980DE820}" presName="space" presStyleCnt="0"/>
      <dgm:spPr/>
      <dgm:t>
        <a:bodyPr/>
        <a:lstStyle/>
        <a:p>
          <a:endParaRPr lang="es-CO"/>
        </a:p>
      </dgm:t>
    </dgm:pt>
    <dgm:pt modelId="{85241D20-2EA0-4440-903C-6A1706BA842C}" type="pres">
      <dgm:prSet presAssocID="{AC24E75D-7808-4FA5-8183-0E8F74B11B6F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15F53A6-1480-4389-9A79-74324B7AFDDD}" type="pres">
      <dgm:prSet presAssocID="{227B27AD-413B-495D-A690-5538062BCA6C}" presName="space" presStyleCnt="0"/>
      <dgm:spPr/>
      <dgm:t>
        <a:bodyPr/>
        <a:lstStyle/>
        <a:p>
          <a:endParaRPr lang="es-CO"/>
        </a:p>
      </dgm:t>
    </dgm:pt>
    <dgm:pt modelId="{DCA51178-8793-4DF6-89F1-DC295828599F}" type="pres">
      <dgm:prSet presAssocID="{D855A2A7-E09A-4800-A255-8DA6218B202C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5833C82-4335-4F95-8391-36E7B5D9137D}" type="pres">
      <dgm:prSet presAssocID="{5F88205E-1C2A-4A2C-9400-FA3CB8D6FC49}" presName="space" presStyleCnt="0"/>
      <dgm:spPr/>
      <dgm:t>
        <a:bodyPr/>
        <a:lstStyle/>
        <a:p>
          <a:endParaRPr lang="es-CO"/>
        </a:p>
      </dgm:t>
    </dgm:pt>
    <dgm:pt modelId="{FA0B916B-1507-438F-8C9C-55853A56BD2A}" type="pres">
      <dgm:prSet presAssocID="{7AF1BC88-2105-475C-9BDA-9D8B71CB1236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89E399D-DA57-497B-9418-919AD5441022}" type="pres">
      <dgm:prSet presAssocID="{2B9D3B07-6B49-498F-A22C-39AC4C6100B3}" presName="space" presStyleCnt="0"/>
      <dgm:spPr/>
      <dgm:t>
        <a:bodyPr/>
        <a:lstStyle/>
        <a:p>
          <a:endParaRPr lang="es-CO"/>
        </a:p>
      </dgm:t>
    </dgm:pt>
    <dgm:pt modelId="{7F7A3D38-16C2-45D4-91CF-A5A8DDFC4530}" type="pres">
      <dgm:prSet presAssocID="{C6DE4E31-BF71-4C37-AECD-6390249961C9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758EC7B-400E-424E-BC8B-C12B15BA6760}" srcId="{E5A48C7B-25DF-4258-AA43-BBFDFFB9294F}" destId="{C6DE4E31-BF71-4C37-AECD-6390249961C9}" srcOrd="5" destOrd="0" parTransId="{08933D8F-0894-4862-8023-BA980ECF6D35}" sibTransId="{D572F9C2-D50F-4145-9151-A9CFE69D2583}"/>
    <dgm:cxn modelId="{BFC2B7D9-4656-4E63-98DA-753C72F0E10C}" type="presOf" srcId="{C6DE4E31-BF71-4C37-AECD-6390249961C9}" destId="{7F7A3D38-16C2-45D4-91CF-A5A8DDFC4530}" srcOrd="0" destOrd="0" presId="urn:microsoft.com/office/officeart/2005/8/layout/venn3"/>
    <dgm:cxn modelId="{EBB9ECF1-9A0E-4CE9-883B-396829FAA882}" type="presOf" srcId="{89B59CAA-D66E-45E2-A52A-9340F0917010}" destId="{C545AF7E-2115-4688-95C2-197FAFA79AE7}" srcOrd="0" destOrd="0" presId="urn:microsoft.com/office/officeart/2005/8/layout/venn3"/>
    <dgm:cxn modelId="{86692250-70B5-4186-AE78-3F07AF08E3E8}" srcId="{E5A48C7B-25DF-4258-AA43-BBFDFFB9294F}" destId="{AC24E75D-7808-4FA5-8183-0E8F74B11B6F}" srcOrd="2" destOrd="0" parTransId="{15BADC18-BB44-4102-96D8-37C31B91E720}" sibTransId="{227B27AD-413B-495D-A690-5538062BCA6C}"/>
    <dgm:cxn modelId="{53449763-AD59-45E6-99DD-810348C618C2}" srcId="{E5A48C7B-25DF-4258-AA43-BBFDFFB9294F}" destId="{03B0FEBC-E2F2-4C2F-BE09-53E5E8D65AC2}" srcOrd="1" destOrd="0" parTransId="{70B3D686-F3C9-49C9-B10A-ECBCA0D5A4E9}" sibTransId="{450F6779-3045-4FF7-847D-2C7B980DE820}"/>
    <dgm:cxn modelId="{FDC3A018-7BD1-472A-8B97-F061B2A084E1}" srcId="{E5A48C7B-25DF-4258-AA43-BBFDFFB9294F}" destId="{7AF1BC88-2105-475C-9BDA-9D8B71CB1236}" srcOrd="4" destOrd="0" parTransId="{56E301C6-0F81-479E-84FA-F984A398E051}" sibTransId="{2B9D3B07-6B49-498F-A22C-39AC4C6100B3}"/>
    <dgm:cxn modelId="{85EC5D12-5BAB-40A0-A286-054D68276432}" type="presOf" srcId="{03B0FEBC-E2F2-4C2F-BE09-53E5E8D65AC2}" destId="{17CC596D-3877-440F-9B0E-89A0F44D802D}" srcOrd="0" destOrd="0" presId="urn:microsoft.com/office/officeart/2005/8/layout/venn3"/>
    <dgm:cxn modelId="{6C8DB9AD-B87B-4EAA-AC4B-007D0567A5DB}" type="presOf" srcId="{E5A48C7B-25DF-4258-AA43-BBFDFFB9294F}" destId="{90C45A60-6444-4365-919B-CB6DAE9DCCE4}" srcOrd="0" destOrd="0" presId="urn:microsoft.com/office/officeart/2005/8/layout/venn3"/>
    <dgm:cxn modelId="{7006760A-2BFA-4BD5-897D-5C5ABF7B8516}" type="presOf" srcId="{D855A2A7-E09A-4800-A255-8DA6218B202C}" destId="{DCA51178-8793-4DF6-89F1-DC295828599F}" srcOrd="0" destOrd="0" presId="urn:microsoft.com/office/officeart/2005/8/layout/venn3"/>
    <dgm:cxn modelId="{DF5D4C52-6409-4665-83A9-2A1885017620}" type="presOf" srcId="{AC24E75D-7808-4FA5-8183-0E8F74B11B6F}" destId="{85241D20-2EA0-4440-903C-6A1706BA842C}" srcOrd="0" destOrd="0" presId="urn:microsoft.com/office/officeart/2005/8/layout/venn3"/>
    <dgm:cxn modelId="{DCE094A0-60C9-40A0-94C6-DFF2EDB3A5DE}" srcId="{E5A48C7B-25DF-4258-AA43-BBFDFFB9294F}" destId="{89B59CAA-D66E-45E2-A52A-9340F0917010}" srcOrd="0" destOrd="0" parTransId="{02E751B0-5C1F-4036-9D81-B9E2E869A078}" sibTransId="{B5DE0829-1844-4348-A9F3-F90DFDDE79D0}"/>
    <dgm:cxn modelId="{5A5C6EB8-FFE5-425B-85E8-778BFF1619FB}" srcId="{E5A48C7B-25DF-4258-AA43-BBFDFFB9294F}" destId="{D855A2A7-E09A-4800-A255-8DA6218B202C}" srcOrd="3" destOrd="0" parTransId="{B63F022B-A45E-43CE-A7D0-700580CD0C93}" sibTransId="{5F88205E-1C2A-4A2C-9400-FA3CB8D6FC49}"/>
    <dgm:cxn modelId="{BC099354-B97D-4CAC-A27B-3DA1FAC417E3}" type="presOf" srcId="{7AF1BC88-2105-475C-9BDA-9D8B71CB1236}" destId="{FA0B916B-1507-438F-8C9C-55853A56BD2A}" srcOrd="0" destOrd="0" presId="urn:microsoft.com/office/officeart/2005/8/layout/venn3"/>
    <dgm:cxn modelId="{5665425F-9D25-4D72-874A-61DEC90C06AD}" type="presParOf" srcId="{90C45A60-6444-4365-919B-CB6DAE9DCCE4}" destId="{C545AF7E-2115-4688-95C2-197FAFA79AE7}" srcOrd="0" destOrd="0" presId="urn:microsoft.com/office/officeart/2005/8/layout/venn3"/>
    <dgm:cxn modelId="{7609471E-561E-42FB-972B-144C2EC5AC1D}" type="presParOf" srcId="{90C45A60-6444-4365-919B-CB6DAE9DCCE4}" destId="{3B1FCD7D-6F04-4183-BE0C-7716F1F3B3D6}" srcOrd="1" destOrd="0" presId="urn:microsoft.com/office/officeart/2005/8/layout/venn3"/>
    <dgm:cxn modelId="{4317FB6C-74DF-4EA3-8225-2C8AD8CC5A0F}" type="presParOf" srcId="{90C45A60-6444-4365-919B-CB6DAE9DCCE4}" destId="{17CC596D-3877-440F-9B0E-89A0F44D802D}" srcOrd="2" destOrd="0" presId="urn:microsoft.com/office/officeart/2005/8/layout/venn3"/>
    <dgm:cxn modelId="{34D1E564-7958-4691-8B05-6CC30521F77F}" type="presParOf" srcId="{90C45A60-6444-4365-919B-CB6DAE9DCCE4}" destId="{370557C5-BB62-4481-BCCE-CCC120CD0497}" srcOrd="3" destOrd="0" presId="urn:microsoft.com/office/officeart/2005/8/layout/venn3"/>
    <dgm:cxn modelId="{21674ED9-57B9-4137-A5B9-7CE10BCB4683}" type="presParOf" srcId="{90C45A60-6444-4365-919B-CB6DAE9DCCE4}" destId="{85241D20-2EA0-4440-903C-6A1706BA842C}" srcOrd="4" destOrd="0" presId="urn:microsoft.com/office/officeart/2005/8/layout/venn3"/>
    <dgm:cxn modelId="{6D316709-8051-4022-817A-EC60E501CBA4}" type="presParOf" srcId="{90C45A60-6444-4365-919B-CB6DAE9DCCE4}" destId="{B15F53A6-1480-4389-9A79-74324B7AFDDD}" srcOrd="5" destOrd="0" presId="urn:microsoft.com/office/officeart/2005/8/layout/venn3"/>
    <dgm:cxn modelId="{EE7D7325-F42B-4C40-AF2D-E019F71A6DA9}" type="presParOf" srcId="{90C45A60-6444-4365-919B-CB6DAE9DCCE4}" destId="{DCA51178-8793-4DF6-89F1-DC295828599F}" srcOrd="6" destOrd="0" presId="urn:microsoft.com/office/officeart/2005/8/layout/venn3"/>
    <dgm:cxn modelId="{244EBF21-58E3-4DE8-B1DB-7D3E8C0E6973}" type="presParOf" srcId="{90C45A60-6444-4365-919B-CB6DAE9DCCE4}" destId="{D5833C82-4335-4F95-8391-36E7B5D9137D}" srcOrd="7" destOrd="0" presId="urn:microsoft.com/office/officeart/2005/8/layout/venn3"/>
    <dgm:cxn modelId="{7ED0D819-21FE-444C-830D-24B66F8E6311}" type="presParOf" srcId="{90C45A60-6444-4365-919B-CB6DAE9DCCE4}" destId="{FA0B916B-1507-438F-8C9C-55853A56BD2A}" srcOrd="8" destOrd="0" presId="urn:microsoft.com/office/officeart/2005/8/layout/venn3"/>
    <dgm:cxn modelId="{CB76E75F-B4FF-4171-9FE9-A468EB27DA8C}" type="presParOf" srcId="{90C45A60-6444-4365-919B-CB6DAE9DCCE4}" destId="{E89E399D-DA57-497B-9418-919AD5441022}" srcOrd="9" destOrd="0" presId="urn:microsoft.com/office/officeart/2005/8/layout/venn3"/>
    <dgm:cxn modelId="{D661817D-6FA9-4D98-A5D8-94EFBA805A24}" type="presParOf" srcId="{90C45A60-6444-4365-919B-CB6DAE9DCCE4}" destId="{7F7A3D38-16C2-45D4-91CF-A5A8DDFC4530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5AF7E-2115-4688-95C2-197FAFA79AE7}">
      <dsp:nvSpPr>
        <dsp:cNvPr id="0" name=""/>
        <dsp:cNvSpPr/>
      </dsp:nvSpPr>
      <dsp:spPr>
        <a:xfrm>
          <a:off x="1030" y="692605"/>
          <a:ext cx="1687961" cy="16879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894" tIns="30480" rIns="92894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400" b="1" kern="1200" dirty="0">
            <a:latin typeface="Franklin Gothic Medium" panose="020B0603020102020204" pitchFamily="34" charset="0"/>
          </a:endParaRPr>
        </a:p>
      </dsp:txBody>
      <dsp:txXfrm>
        <a:off x="248226" y="939801"/>
        <a:ext cx="1193569" cy="1193569"/>
      </dsp:txXfrm>
    </dsp:sp>
    <dsp:sp modelId="{17CC596D-3877-440F-9B0E-89A0F44D802D}">
      <dsp:nvSpPr>
        <dsp:cNvPr id="0" name=""/>
        <dsp:cNvSpPr/>
      </dsp:nvSpPr>
      <dsp:spPr>
        <a:xfrm>
          <a:off x="1351400" y="692605"/>
          <a:ext cx="1687961" cy="168796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894" tIns="30480" rIns="92894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400" b="1" kern="1200" dirty="0">
            <a:solidFill>
              <a:schemeClr val="bg1"/>
            </a:solidFill>
            <a:latin typeface="Franklin Gothic Medium" panose="020B0603020102020204" pitchFamily="34" charset="0"/>
          </a:endParaRPr>
        </a:p>
      </dsp:txBody>
      <dsp:txXfrm>
        <a:off x="1598596" y="939801"/>
        <a:ext cx="1193569" cy="1193569"/>
      </dsp:txXfrm>
    </dsp:sp>
    <dsp:sp modelId="{85241D20-2EA0-4440-903C-6A1706BA842C}">
      <dsp:nvSpPr>
        <dsp:cNvPr id="0" name=""/>
        <dsp:cNvSpPr/>
      </dsp:nvSpPr>
      <dsp:spPr>
        <a:xfrm>
          <a:off x="2701769" y="692605"/>
          <a:ext cx="1687961" cy="168796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894" tIns="30480" rIns="92894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400" b="1" kern="1200" dirty="0">
            <a:solidFill>
              <a:schemeClr val="bg1"/>
            </a:solidFill>
            <a:latin typeface="Franklin Gothic Medium" panose="020B0603020102020204" pitchFamily="34" charset="0"/>
          </a:endParaRPr>
        </a:p>
      </dsp:txBody>
      <dsp:txXfrm>
        <a:off x="2948965" y="939801"/>
        <a:ext cx="1193569" cy="1193569"/>
      </dsp:txXfrm>
    </dsp:sp>
    <dsp:sp modelId="{DCA51178-8793-4DF6-89F1-DC295828599F}">
      <dsp:nvSpPr>
        <dsp:cNvPr id="0" name=""/>
        <dsp:cNvSpPr/>
      </dsp:nvSpPr>
      <dsp:spPr>
        <a:xfrm>
          <a:off x="4052139" y="692605"/>
          <a:ext cx="1687961" cy="168796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894" tIns="82550" rIns="92894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500" b="1" kern="1200" dirty="0"/>
        </a:p>
      </dsp:txBody>
      <dsp:txXfrm>
        <a:off x="4299335" y="939801"/>
        <a:ext cx="1193569" cy="1193569"/>
      </dsp:txXfrm>
    </dsp:sp>
    <dsp:sp modelId="{FA0B916B-1507-438F-8C9C-55853A56BD2A}">
      <dsp:nvSpPr>
        <dsp:cNvPr id="0" name=""/>
        <dsp:cNvSpPr/>
      </dsp:nvSpPr>
      <dsp:spPr>
        <a:xfrm>
          <a:off x="5402508" y="692605"/>
          <a:ext cx="1687961" cy="168796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894" tIns="82550" rIns="92894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500" b="1" kern="1200" dirty="0"/>
        </a:p>
      </dsp:txBody>
      <dsp:txXfrm>
        <a:off x="5649704" y="939801"/>
        <a:ext cx="1193569" cy="1193569"/>
      </dsp:txXfrm>
    </dsp:sp>
    <dsp:sp modelId="{7F7A3D38-16C2-45D4-91CF-A5A8DDFC4530}">
      <dsp:nvSpPr>
        <dsp:cNvPr id="0" name=""/>
        <dsp:cNvSpPr/>
      </dsp:nvSpPr>
      <dsp:spPr>
        <a:xfrm>
          <a:off x="6752878" y="692605"/>
          <a:ext cx="1687961" cy="168796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894" tIns="82550" rIns="92894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500" b="1" kern="1200" dirty="0"/>
        </a:p>
      </dsp:txBody>
      <dsp:txXfrm>
        <a:off x="7000074" y="939801"/>
        <a:ext cx="1193569" cy="1193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6A6D5-9C70-4FA5-9704-F438526C7B20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673CF-3160-4F6D-BFAE-E6820735C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047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606-38C5-45A2-8622-BDCDD7C4CDD8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5A65-5E49-4B42-85EB-32FA4BB45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78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606-38C5-45A2-8622-BDCDD7C4CDD8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5A65-5E49-4B42-85EB-32FA4BB45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013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606-38C5-45A2-8622-BDCDD7C4CDD8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5A65-5E49-4B42-85EB-32FA4BB45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1721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39763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1" y="6413500"/>
            <a:ext cx="5643033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17600" y="152400"/>
            <a:ext cx="10464800" cy="1143000"/>
          </a:xfrm>
        </p:spPr>
        <p:txBody>
          <a:bodyPr/>
          <a:lstStyle>
            <a:lvl1pPr>
              <a:defRPr b="0" i="0">
                <a:latin typeface="Helvetica Neue Light"/>
                <a:cs typeface="Helvetica Neue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7600" y="1676402"/>
            <a:ext cx="10464800" cy="4190999"/>
          </a:xfrm>
        </p:spPr>
        <p:txBody>
          <a:bodyPr/>
          <a:lstStyle>
            <a:lvl1pPr marL="438912" indent="-438912">
              <a:buClr>
                <a:schemeClr val="accent1"/>
              </a:buClr>
              <a:buFont typeface="Wingdings" charset="2"/>
              <a:buChar char="§"/>
              <a:defRPr b="0" i="0">
                <a:latin typeface="Helvetica Neue Light"/>
                <a:cs typeface="Helvetica Neue Light"/>
              </a:defRPr>
            </a:lvl1pPr>
            <a:lvl2pPr marL="742950" indent="-285750">
              <a:buClr>
                <a:srgbClr val="186635"/>
              </a:buClr>
              <a:buFont typeface="Arial"/>
              <a:buChar char="•"/>
              <a:defRPr b="0" i="0">
                <a:solidFill>
                  <a:srgbClr val="2E2F32"/>
                </a:solidFill>
                <a:latin typeface="Helvetica Neue Light"/>
                <a:cs typeface="Helvetica Neue Light"/>
              </a:defRPr>
            </a:lvl2pPr>
            <a:lvl3pPr>
              <a:buClr>
                <a:schemeClr val="accent1"/>
              </a:buClr>
              <a:defRPr b="0" i="0">
                <a:solidFill>
                  <a:srgbClr val="2E2F32"/>
                </a:solidFill>
                <a:latin typeface="Helvetica Neue Light"/>
                <a:cs typeface="Helvetica Neue Light"/>
              </a:defRPr>
            </a:lvl3pPr>
            <a:lvl4pPr marL="1600200">
              <a:defRPr b="0" i="0">
                <a:solidFill>
                  <a:srgbClr val="2E2F32"/>
                </a:solidFill>
                <a:latin typeface="Helvetica Neue Light"/>
                <a:cs typeface="Helvetica Neue Light"/>
              </a:defRPr>
            </a:lvl4pPr>
            <a:lvl5pPr>
              <a:defRPr b="0" i="0">
                <a:solidFill>
                  <a:srgbClr val="2E2F32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7BC68-2B19-47F7-9EBA-C80EACA1FF1B}" type="datetimeFigureOut">
              <a:rPr lang="en-US"/>
              <a:pPr>
                <a:defRPr/>
              </a:pPr>
              <a:t>11/27/2015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E2F32">
                  <a:tint val="75000"/>
                </a:srgbClr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5962FF-2F73-49E4-B4FE-C61EBE13E0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4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606-38C5-45A2-8622-BDCDD7C4CDD8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5A65-5E49-4B42-85EB-32FA4BB45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190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606-38C5-45A2-8622-BDCDD7C4CDD8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5A65-5E49-4B42-85EB-32FA4BB45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408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606-38C5-45A2-8622-BDCDD7C4CDD8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5A65-5E49-4B42-85EB-32FA4BB45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661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606-38C5-45A2-8622-BDCDD7C4CDD8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5A65-5E49-4B42-85EB-32FA4BB45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231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606-38C5-45A2-8622-BDCDD7C4CDD8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5A65-5E49-4B42-85EB-32FA4BB45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704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606-38C5-45A2-8622-BDCDD7C4CDD8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5A65-5E49-4B42-85EB-32FA4BB45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244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606-38C5-45A2-8622-BDCDD7C4CDD8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5A65-5E49-4B42-85EB-32FA4BB45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17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606-38C5-45A2-8622-BDCDD7C4CDD8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5A65-5E49-4B42-85EB-32FA4BB45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457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D606-38C5-45A2-8622-BDCDD7C4CDD8}" type="datetimeFigureOut">
              <a:rPr lang="es-CO" smtClean="0"/>
              <a:t>27/11/2015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15A65-5E49-4B42-85EB-32FA4BB45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985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3944700"/>
            <a:ext cx="12192000" cy="81136"/>
          </a:xfrm>
          <a:prstGeom prst="rect">
            <a:avLst/>
          </a:prstGeom>
          <a:solidFill>
            <a:srgbClr val="2268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CO" dirty="0"/>
          </a:p>
        </p:txBody>
      </p:sp>
      <p:pic>
        <p:nvPicPr>
          <p:cNvPr id="2052" name="Picture 4" descr="C:\Users\jlondonod\Downloads\LOGO MANA GOBER-01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23"/>
          <a:stretch/>
        </p:blipFill>
        <p:spPr bwMode="auto">
          <a:xfrm>
            <a:off x="9198074" y="1650256"/>
            <a:ext cx="2993927" cy="318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925537" y="3320560"/>
            <a:ext cx="7777656" cy="419181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defRPr/>
            </a:pPr>
            <a:r>
              <a:rPr lang="es-CO" sz="2400" b="1" dirty="0">
                <a:solidFill>
                  <a:srgbClr val="00B050"/>
                </a:solidFill>
                <a:latin typeface="Franklin Gothic Medium" panose="020B0603020102020204" pitchFamily="34" charset="0"/>
              </a:rPr>
              <a:t>GERENCIA DE SEGURIDAD ALIMENTARIA Y NUTRICIONAL DE ANTIOQUIA - MANÁ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2434922"/>
            <a:ext cx="9283148" cy="60529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4000"/>
              </a:lnSpc>
            </a:pPr>
            <a:r>
              <a:rPr lang="es-ES" sz="4300" b="1" dirty="0" smtClean="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Dirección </a:t>
            </a:r>
            <a:r>
              <a:rPr lang="es-ES" sz="4300" b="1" dirty="0" smtClean="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rPr>
              <a:t>de Gestión</a:t>
            </a:r>
            <a:endParaRPr lang="es-CO" sz="4300" b="1" dirty="0">
              <a:solidFill>
                <a:schemeClr val="accent6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82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9" y="0"/>
            <a:ext cx="12219010" cy="2606722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4691" y="188913"/>
            <a:ext cx="10074997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38539" y="849832"/>
            <a:ext cx="908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Complementación Alimentaria para niños y Niñas Menores de 6 años – MANA INFANTIL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8539" y="849832"/>
            <a:ext cx="584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Programa de Alimentación Escolar PAE – MANA ESCOLAR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8" name="7 Redondear rectángulo de esquina sencilla"/>
          <p:cNvSpPr/>
          <p:nvPr/>
        </p:nvSpPr>
        <p:spPr>
          <a:xfrm>
            <a:off x="-16511" y="749819"/>
            <a:ext cx="6099008" cy="601471"/>
          </a:xfrm>
          <a:prstGeom prst="round1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2830" y="892903"/>
            <a:ext cx="584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Sistema de Monitoreo de la Gestión</a:t>
            </a:r>
            <a:endParaRPr lang="es-CO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t0.gstatic.com/images?q=tbn:ANd9GcRSx45v27lYgQEi4pCn8ANtNMsayNEDxyouG0MTK7PoDq8wV6RDOWqL_M5buw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6953" y="4294154"/>
            <a:ext cx="3437204" cy="1967423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899592" y="1772816"/>
            <a:ext cx="74950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/>
              <a:t>Indicadores:</a:t>
            </a:r>
          </a:p>
          <a:p>
            <a:endParaRPr lang="es-CO" sz="1000" b="1" dirty="0" smtClean="0"/>
          </a:p>
          <a:p>
            <a:pPr marL="533400" lvl="1" indent="-261938">
              <a:buFont typeface="Wingdings" pitchFamily="2" charset="2"/>
              <a:buChar char="§"/>
            </a:pPr>
            <a:r>
              <a:rPr lang="es-CO" sz="2400" dirty="0" smtClean="0"/>
              <a:t>Resultado </a:t>
            </a:r>
            <a:r>
              <a:rPr lang="es-CO" dirty="0" smtClean="0"/>
              <a:t>(Metas de programa)</a:t>
            </a:r>
          </a:p>
          <a:p>
            <a:pPr marL="533400" lvl="1" indent="-261938">
              <a:buFont typeface="Wingdings" pitchFamily="2" charset="2"/>
              <a:buChar char="§"/>
            </a:pPr>
            <a:r>
              <a:rPr lang="es-CO" sz="2400" dirty="0" smtClean="0"/>
              <a:t>Producto </a:t>
            </a:r>
            <a:r>
              <a:rPr lang="es-CO" dirty="0" smtClean="0"/>
              <a:t>(Metas del proyecto)</a:t>
            </a:r>
          </a:p>
          <a:p>
            <a:pPr marL="533400" lvl="1" indent="-261938">
              <a:buFont typeface="Wingdings" pitchFamily="2" charset="2"/>
              <a:buChar char="§"/>
            </a:pPr>
            <a:r>
              <a:rPr lang="es-CO" sz="2400" dirty="0" smtClean="0"/>
              <a:t>Gestión</a:t>
            </a:r>
          </a:p>
          <a:p>
            <a:pPr marL="533400" lvl="1" indent="-261938">
              <a:buFont typeface="Wingdings" pitchFamily="2" charset="2"/>
              <a:buChar char="§"/>
            </a:pPr>
            <a:r>
              <a:rPr lang="es-CO" sz="2400" dirty="0" smtClean="0"/>
              <a:t>Impacto</a:t>
            </a:r>
          </a:p>
          <a:p>
            <a:pPr marL="533400" lvl="1" indent="-261938">
              <a:buFont typeface="Wingdings" pitchFamily="2" charset="2"/>
              <a:buChar char="§"/>
            </a:pPr>
            <a:r>
              <a:rPr lang="es-CO" sz="2400" dirty="0" smtClean="0"/>
              <a:t>De caracterización de la población atendida </a:t>
            </a:r>
            <a:r>
              <a:rPr lang="es-CO" dirty="0" smtClean="0"/>
              <a:t>(</a:t>
            </a:r>
            <a:r>
              <a:rPr lang="es-ES" dirty="0"/>
              <a:t>subregión, municipio, corregimiento, zona, SISBEN, edad, sexo, población diferencial, grupos poblacionales vulnerables</a:t>
            </a:r>
            <a:r>
              <a:rPr lang="es-CO" dirty="0" smtClean="0"/>
              <a:t>, caracterización familiar, …)</a:t>
            </a:r>
            <a:r>
              <a:rPr lang="es-CO" sz="2400" dirty="0" smtClean="0"/>
              <a:t> </a:t>
            </a:r>
            <a:endParaRPr lang="es-CO" sz="2400" dirty="0"/>
          </a:p>
        </p:txBody>
      </p:sp>
      <p:sp>
        <p:nvSpPr>
          <p:cNvPr id="14" name="13 Abrir llave"/>
          <p:cNvSpPr/>
          <p:nvPr/>
        </p:nvSpPr>
        <p:spPr>
          <a:xfrm rot="16200000">
            <a:off x="4323075" y="1257909"/>
            <a:ext cx="648072" cy="763284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CuadroTexto"/>
          <p:cNvSpPr txBox="1"/>
          <p:nvPr/>
        </p:nvSpPr>
        <p:spPr>
          <a:xfrm>
            <a:off x="2601228" y="5581085"/>
            <a:ext cx="4097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Instrumentos y aplicativos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28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9" y="0"/>
            <a:ext cx="12219010" cy="2606722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4691" y="188913"/>
            <a:ext cx="10074997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38539" y="849832"/>
            <a:ext cx="908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Complementación Alimentaria para niños y Niñas Menores de 6 años – MANA INFANTIL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8539" y="849832"/>
            <a:ext cx="584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Programa de Alimentación Escolar PAE – MANA ESCOLAR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2830" y="892903"/>
            <a:ext cx="650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Sistema Departamental de Vigilancia Alimentaria y Nutricional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7" name="6 Redondear rectángulo de esquina sencilla"/>
          <p:cNvSpPr/>
          <p:nvPr/>
        </p:nvSpPr>
        <p:spPr>
          <a:xfrm>
            <a:off x="-16512" y="749819"/>
            <a:ext cx="7252883" cy="601471"/>
          </a:xfrm>
          <a:prstGeom prst="round1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830" y="892903"/>
            <a:ext cx="7153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Sistema Departamental de Vigilancia Alimentaria y Nutricional </a:t>
            </a:r>
            <a:endParaRPr lang="es-CO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1767865"/>
            <a:ext cx="4638824" cy="359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363" y="3705960"/>
            <a:ext cx="6839473" cy="275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1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4691" y="188913"/>
            <a:ext cx="10074997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38539" y="849832"/>
            <a:ext cx="908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Complementación Alimentaria para niños y Niñas Menores de 6 años – MANA INFANTIL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8539" y="849832"/>
            <a:ext cx="584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Programa de Alimentación Escolar PAE – MANA ESCOLAR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2830" y="892903"/>
            <a:ext cx="650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Sistema Departamental de Vigilancia Alimentaria y Nutricional</a:t>
            </a:r>
            <a:endParaRPr lang="es-CO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5" y="0"/>
            <a:ext cx="121702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9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9" y="0"/>
            <a:ext cx="12219010" cy="2606722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4691" y="188913"/>
            <a:ext cx="10074997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38539" y="849832"/>
            <a:ext cx="908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Complementación Alimentaria para niños y Niñas Menores de 6 años – MANA INFANTIL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8539" y="849832"/>
            <a:ext cx="584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Programa de Alimentación Escolar PAE – MANA ESCOLAR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2830" y="892903"/>
            <a:ext cx="650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Sistema Departamental de Vigilancia Alimentaria y Nutricional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7" name="6 Redondear rectángulo de esquina sencilla"/>
          <p:cNvSpPr/>
          <p:nvPr/>
        </p:nvSpPr>
        <p:spPr>
          <a:xfrm>
            <a:off x="-16512" y="749819"/>
            <a:ext cx="7252883" cy="601471"/>
          </a:xfrm>
          <a:prstGeom prst="round1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830" y="892903"/>
            <a:ext cx="7153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Evaluación de Impacto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2902" y="167467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hangingPunct="0"/>
            <a:r>
              <a:rPr lang="es-CO" b="1" dirty="0"/>
              <a:t>Objetivo. </a:t>
            </a:r>
            <a:r>
              <a:rPr lang="es-CO" i="1" dirty="0"/>
              <a:t>Proporcionar asistencia técnica y capacitación al Programa MANÁ para diseñar e implementar una evaluación de impacto, entrenar a su personal en formulación, monitoreo y evaluación de programas y proyectos sociales, y formular una propuesta de mejoramiento de las acciones de seguridad alimentaria y nutricional</a:t>
            </a:r>
            <a:r>
              <a:rPr lang="es-CO" dirty="0"/>
              <a:t>.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50696" y="3496677"/>
            <a:ext cx="2880320" cy="310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66700" indent="-266700" eaLnBrk="1" hangingPunct="1">
              <a:lnSpc>
                <a:spcPct val="120000"/>
              </a:lnSpc>
            </a:pPr>
            <a:r>
              <a:rPr lang="es-CL" b="1" dirty="0" smtClean="0"/>
              <a:t>MODELO DE ANÁLISIS</a:t>
            </a:r>
            <a:endParaRPr lang="es-CL" b="1" dirty="0"/>
          </a:p>
        </p:txBody>
      </p:sp>
      <p:graphicFrame>
        <p:nvGraphicFramePr>
          <p:cNvPr id="1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978956"/>
              </p:ext>
            </p:extLst>
          </p:nvPr>
        </p:nvGraphicFramePr>
        <p:xfrm>
          <a:off x="350696" y="3934045"/>
          <a:ext cx="8686799" cy="28041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190306"/>
                <a:gridCol w="2328530"/>
                <a:gridCol w="1743740"/>
                <a:gridCol w="1339702"/>
                <a:gridCol w="1084521"/>
              </a:tblGrid>
              <a:tr h="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 Narrow"/>
                        </a:rPr>
                        <a:t>Subprogramas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 Narrow"/>
                      </a:endParaRPr>
                    </a:p>
                  </a:txBody>
                  <a:tcPr marL="50279" marR="502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 Narrow"/>
                        </a:rPr>
                        <a:t>Complementación Alimentaria Infantil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 Narrow"/>
                      </a:endParaRPr>
                    </a:p>
                  </a:txBody>
                  <a:tcPr marL="50279" marR="502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 Narrow"/>
                        </a:rPr>
                        <a:t>Recuperación Nutricional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 Narrow"/>
                      </a:endParaRPr>
                    </a:p>
                  </a:txBody>
                  <a:tcPr marL="50279" marR="502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 Narrow"/>
                        </a:rPr>
                        <a:t>Huertas Familiares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 Narrow"/>
                      </a:endParaRPr>
                    </a:p>
                  </a:txBody>
                  <a:tcPr marL="50279" marR="502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rgbClr val="008000"/>
                          </a:solidFill>
                          <a:latin typeface="+mn-lt"/>
                          <a:ea typeface="Calibri"/>
                          <a:cs typeface="Arial Narrow"/>
                        </a:rPr>
                        <a:t>Dimensiones</a:t>
                      </a:r>
                      <a:endParaRPr lang="en-US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Arial Narrow"/>
                      </a:endParaRPr>
                    </a:p>
                  </a:txBody>
                  <a:tcPr marL="50279" marR="502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8000"/>
                          </a:solidFill>
                          <a:latin typeface="+mn-lt"/>
                          <a:ea typeface="Calibri"/>
                          <a:cs typeface="Arial Narrow"/>
                        </a:rPr>
                        <a:t>Evaluación de procesos</a:t>
                      </a:r>
                      <a:endParaRPr lang="en-US" sz="1600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Arial Narrow"/>
                      </a:endParaRPr>
                    </a:p>
                  </a:txBody>
                  <a:tcPr marL="50279" marR="502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8000"/>
                          </a:solidFill>
                          <a:latin typeface="+mn-lt"/>
                          <a:ea typeface="Calibri"/>
                          <a:cs typeface="Arial Narrow"/>
                        </a:rPr>
                        <a:t>Cobertura</a:t>
                      </a:r>
                      <a:endParaRPr lang="en-US" sz="1600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Arial Narrow"/>
                      </a:endParaRPr>
                    </a:p>
                  </a:txBody>
                  <a:tcPr marL="50279" marR="502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279" marR="502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600">
                        <a:latin typeface="+mn-lt"/>
                      </a:endParaRPr>
                    </a:p>
                  </a:txBody>
                  <a:tcPr marL="50279" marR="502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279" marR="502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8000"/>
                          </a:solidFill>
                          <a:latin typeface="+mn-lt"/>
                          <a:ea typeface="Calibri"/>
                          <a:cs typeface="Arial Narrow"/>
                        </a:rPr>
                        <a:t>Focalización</a:t>
                      </a:r>
                      <a:endParaRPr lang="en-US" sz="1600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Arial Narrow"/>
                      </a:endParaRPr>
                    </a:p>
                  </a:txBody>
                  <a:tcPr marL="50279" marR="502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279" marR="502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600">
                        <a:latin typeface="+mn-lt"/>
                      </a:endParaRPr>
                    </a:p>
                  </a:txBody>
                  <a:tcPr marL="50279" marR="502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279" marR="502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8000"/>
                          </a:solidFill>
                          <a:latin typeface="+mn-lt"/>
                          <a:ea typeface="Calibri"/>
                          <a:cs typeface="Arial Narrow"/>
                        </a:rPr>
                        <a:t>Efectividad / sostenibilidad</a:t>
                      </a:r>
                      <a:endParaRPr lang="en-US" sz="1600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Arial Narrow"/>
                      </a:endParaRPr>
                    </a:p>
                  </a:txBody>
                  <a:tcPr marL="50279" marR="502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279" marR="502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600">
                        <a:latin typeface="+mn-lt"/>
                      </a:endParaRPr>
                    </a:p>
                  </a:txBody>
                  <a:tcPr marL="50279" marR="502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279" marR="502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8000"/>
                          </a:solidFill>
                          <a:latin typeface="+mn-lt"/>
                          <a:ea typeface="Calibri"/>
                          <a:cs typeface="Arial Narrow"/>
                        </a:rPr>
                        <a:t>Análisis de costos</a:t>
                      </a:r>
                      <a:endParaRPr lang="en-US" sz="1600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Arial Narrow"/>
                      </a:endParaRPr>
                    </a:p>
                  </a:txBody>
                  <a:tcPr marL="50279" marR="502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8000"/>
                          </a:solidFill>
                          <a:latin typeface="+mn-lt"/>
                          <a:ea typeface="Calibri"/>
                          <a:cs typeface="Arial Narrow"/>
                        </a:rPr>
                        <a:t>Directos</a:t>
                      </a:r>
                      <a:endParaRPr lang="en-US" sz="1600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Arial Narrow"/>
                      </a:endParaRPr>
                    </a:p>
                  </a:txBody>
                  <a:tcPr marL="50279" marR="502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279" marR="502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600">
                        <a:latin typeface="+mn-lt"/>
                      </a:endParaRPr>
                    </a:p>
                  </a:txBody>
                  <a:tcPr marL="50279" marR="502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279" marR="502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8000"/>
                          </a:solidFill>
                          <a:latin typeface="+mn-lt"/>
                          <a:ea typeface="Calibri"/>
                          <a:cs typeface="Arial Narrow"/>
                        </a:rPr>
                        <a:t>Indirectos</a:t>
                      </a:r>
                      <a:endParaRPr lang="en-US" sz="1600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Arial Narrow"/>
                      </a:endParaRPr>
                    </a:p>
                  </a:txBody>
                  <a:tcPr marL="50279" marR="502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279" marR="502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600" dirty="0">
                        <a:latin typeface="+mn-lt"/>
                      </a:endParaRPr>
                    </a:p>
                  </a:txBody>
                  <a:tcPr marL="50279" marR="502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279" marR="502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8000"/>
                          </a:solidFill>
                          <a:latin typeface="+mn-lt"/>
                          <a:ea typeface="Calibri"/>
                          <a:cs typeface="Arial Narrow"/>
                        </a:rPr>
                        <a:t>Evaluación de impacto</a:t>
                      </a:r>
                      <a:endParaRPr lang="en-US" sz="1600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Arial Narrow"/>
                      </a:endParaRPr>
                    </a:p>
                  </a:txBody>
                  <a:tcPr marL="50279" marR="502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8000"/>
                          </a:solidFill>
                          <a:latin typeface="+mn-lt"/>
                          <a:ea typeface="Calibri"/>
                          <a:cs typeface="Arial Narrow"/>
                        </a:rPr>
                        <a:t>Impactos</a:t>
                      </a:r>
                      <a:endParaRPr lang="en-US" sz="1600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Arial Narrow"/>
                      </a:endParaRPr>
                    </a:p>
                  </a:txBody>
                  <a:tcPr marL="50279" marR="502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279" marR="502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279" marR="502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8000"/>
                          </a:solidFill>
                          <a:latin typeface="+mn-lt"/>
                          <a:ea typeface="Calibri"/>
                          <a:cs typeface="Arial Narrow"/>
                        </a:rPr>
                        <a:t>Costo - impacto</a:t>
                      </a:r>
                      <a:endParaRPr lang="en-US" sz="1600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Arial Narrow"/>
                      </a:endParaRPr>
                    </a:p>
                  </a:txBody>
                  <a:tcPr marL="50279" marR="502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279" marR="502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50279" marR="502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279" marR="502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8000"/>
                          </a:solidFill>
                          <a:latin typeface="+mn-lt"/>
                          <a:ea typeface="Calibri"/>
                          <a:cs typeface="Arial Narrow"/>
                        </a:rPr>
                        <a:t>Propuestas de mejora</a:t>
                      </a:r>
                      <a:endParaRPr lang="en-US" sz="1600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Arial Narrow"/>
                      </a:endParaRPr>
                    </a:p>
                  </a:txBody>
                  <a:tcPr marL="50279" marR="502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279" marR="502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50279" marR="502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279" marR="502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3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ntágono"/>
          <p:cNvSpPr/>
          <p:nvPr/>
        </p:nvSpPr>
        <p:spPr>
          <a:xfrm>
            <a:off x="-762" y="2197264"/>
            <a:ext cx="11596935" cy="2243030"/>
          </a:xfrm>
          <a:prstGeom prst="homePlate">
            <a:avLst/>
          </a:prstGeom>
          <a:solidFill>
            <a:srgbClr val="2268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5797705" y="2631411"/>
            <a:ext cx="331845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CO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</a:t>
            </a:r>
          </a:p>
          <a:p>
            <a:pPr algn="ctr">
              <a:lnSpc>
                <a:spcPts val="5000"/>
              </a:lnSpc>
            </a:pPr>
            <a:r>
              <a:rPr lang="es-CO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5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95" y="1479504"/>
            <a:ext cx="3695555" cy="3678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3261108" y="5021665"/>
            <a:ext cx="5669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226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 Marcela Chavarriaga Maya</a:t>
            </a:r>
          </a:p>
          <a:p>
            <a:pPr algn="ctr"/>
            <a:r>
              <a:rPr lang="es-CO" sz="1200" b="1" i="1" dirty="0" smtClean="0">
                <a:solidFill>
                  <a:srgbClr val="226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 de Gestión</a:t>
            </a:r>
          </a:p>
          <a:p>
            <a:pPr algn="ctr"/>
            <a:r>
              <a:rPr lang="es-CO" b="1" dirty="0" smtClean="0">
                <a:solidFill>
                  <a:srgbClr val="226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Lina.chavarriagamaya@antioquia.gov.co</a:t>
            </a:r>
            <a:endParaRPr lang="es-CO" b="1" dirty="0">
              <a:solidFill>
                <a:srgbClr val="226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2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9" y="0"/>
            <a:ext cx="12219010" cy="2606722"/>
          </a:xfrm>
          <a:prstGeom prst="rect">
            <a:avLst/>
          </a:prstGeom>
        </p:spPr>
      </p:pic>
      <p:sp>
        <p:nvSpPr>
          <p:cNvPr id="21" name="20 Redondear rectángulo de esquina sencilla"/>
          <p:cNvSpPr/>
          <p:nvPr/>
        </p:nvSpPr>
        <p:spPr>
          <a:xfrm>
            <a:off x="-27010" y="796042"/>
            <a:ext cx="3921279" cy="601471"/>
          </a:xfrm>
          <a:prstGeom prst="round1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Procesos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252247" y="1825624"/>
            <a:ext cx="11335407" cy="487472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ES_tradnl" b="1" dirty="0"/>
              <a:t>Complementación Alimentaria</a:t>
            </a:r>
            <a:endParaRPr lang="es-CO" dirty="0"/>
          </a:p>
          <a:p>
            <a:pPr lvl="1"/>
            <a:r>
              <a:rPr lang="es-ES_tradnl" dirty="0"/>
              <a:t>Maná Infantil – Complementación Alimentaria para niños y niñas de 6 meses a 5 años</a:t>
            </a:r>
            <a:endParaRPr lang="es-CO" dirty="0"/>
          </a:p>
          <a:p>
            <a:pPr lvl="1"/>
            <a:r>
              <a:rPr lang="es-ES_tradnl" dirty="0"/>
              <a:t>Programa de Alimentación </a:t>
            </a:r>
            <a:r>
              <a:rPr lang="es-ES_tradnl" dirty="0" smtClean="0"/>
              <a:t>Escolar</a:t>
            </a:r>
          </a:p>
          <a:p>
            <a:pPr marL="457200" lvl="1" indent="0">
              <a:buNone/>
            </a:pPr>
            <a:endParaRPr lang="es-CO" dirty="0"/>
          </a:p>
          <a:p>
            <a:pPr lvl="0"/>
            <a:r>
              <a:rPr lang="es-ES_tradnl" b="1" dirty="0"/>
              <a:t>Atención integral y recuperación nutricional de la primera infancia</a:t>
            </a:r>
            <a:endParaRPr lang="es-CO" dirty="0"/>
          </a:p>
          <a:p>
            <a:pPr lvl="1"/>
            <a:r>
              <a:rPr lang="es-ES_tradnl" dirty="0"/>
              <a:t>Centros de Recuperación Nutricional</a:t>
            </a:r>
            <a:endParaRPr lang="es-CO" dirty="0"/>
          </a:p>
          <a:p>
            <a:pPr lvl="1"/>
            <a:r>
              <a:rPr lang="es-ES_tradnl" dirty="0"/>
              <a:t>Recuperación nutricional ambulatoria basada en la </a:t>
            </a:r>
            <a:r>
              <a:rPr lang="es-ES_tradnl" dirty="0" smtClean="0"/>
              <a:t>comunidad</a:t>
            </a:r>
          </a:p>
          <a:p>
            <a:pPr marL="457200" lvl="1" indent="0">
              <a:buNone/>
            </a:pPr>
            <a:endParaRPr lang="es-CO" dirty="0"/>
          </a:p>
          <a:p>
            <a:pPr lvl="0"/>
            <a:r>
              <a:rPr lang="es-ES_tradnl" b="1" dirty="0"/>
              <a:t>Proyectos productivos agropecuarios</a:t>
            </a:r>
            <a:endParaRPr lang="es-CO" dirty="0"/>
          </a:p>
          <a:p>
            <a:pPr lvl="1"/>
            <a:r>
              <a:rPr lang="es-ES_tradnl" dirty="0"/>
              <a:t>Huertas familiares de autoconsumo – “Huertas de las oportunidades”</a:t>
            </a:r>
            <a:endParaRPr lang="es-CO" dirty="0"/>
          </a:p>
          <a:p>
            <a:pPr lvl="1"/>
            <a:r>
              <a:rPr lang="es-ES_tradnl" dirty="0"/>
              <a:t>Emprendimientos </a:t>
            </a:r>
            <a:r>
              <a:rPr lang="es-ES_tradnl" dirty="0" smtClean="0"/>
              <a:t>Agrícolas</a:t>
            </a:r>
          </a:p>
          <a:p>
            <a:pPr marL="457200" lvl="1" indent="0">
              <a:buNone/>
            </a:pPr>
            <a:endParaRPr lang="es-CO" dirty="0"/>
          </a:p>
          <a:p>
            <a:pPr lvl="0"/>
            <a:r>
              <a:rPr lang="es-ES_tradnl" b="1" dirty="0"/>
              <a:t>Sistema Departamental de Vigilancia Alimentaria y Nutricional</a:t>
            </a:r>
            <a:endParaRPr lang="es-CO" dirty="0"/>
          </a:p>
          <a:p>
            <a:pPr lvl="1"/>
            <a:r>
              <a:rPr lang="es-ES_tradnl" dirty="0"/>
              <a:t>Sistema Departamental de Vigilancia Alimentaria y Nutricional - SISMANA</a:t>
            </a:r>
            <a:endParaRPr lang="es-CO" dirty="0"/>
          </a:p>
          <a:p>
            <a:pPr lvl="1"/>
            <a:r>
              <a:rPr lang="es-ES_tradnl" dirty="0"/>
              <a:t>Sistema de Monitoreo de la Gestión</a:t>
            </a:r>
            <a:endParaRPr lang="es-CO" dirty="0"/>
          </a:p>
          <a:p>
            <a:pPr lvl="1"/>
            <a:r>
              <a:rPr lang="es-ES_tradnl" dirty="0"/>
              <a:t>Modelo del Plan Departamental de Abastecimiento de Alimentos</a:t>
            </a:r>
            <a:endParaRPr lang="es-CO" dirty="0"/>
          </a:p>
          <a:p>
            <a:pPr lvl="1"/>
            <a:r>
              <a:rPr lang="es-ES_tradnl" dirty="0"/>
              <a:t>Evaluación de Impacto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073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9" y="0"/>
            <a:ext cx="12219010" cy="2606722"/>
          </a:xfrm>
          <a:prstGeom prst="rect">
            <a:avLst/>
          </a:prstGeom>
        </p:spPr>
      </p:pic>
      <p:sp>
        <p:nvSpPr>
          <p:cNvPr id="21" name="20 Redondear rectángulo de esquina sencilla"/>
          <p:cNvSpPr/>
          <p:nvPr/>
        </p:nvSpPr>
        <p:spPr>
          <a:xfrm>
            <a:off x="0" y="194571"/>
            <a:ext cx="3921279" cy="601471"/>
          </a:xfrm>
          <a:prstGeom prst="round1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Planta de Cargos</a:t>
            </a:r>
            <a:endParaRPr lang="es-CO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975430"/>
              </p:ext>
            </p:extLst>
          </p:nvPr>
        </p:nvGraphicFramePr>
        <p:xfrm>
          <a:off x="85058" y="932918"/>
          <a:ext cx="4859082" cy="57607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385923"/>
                <a:gridCol w="2409903"/>
                <a:gridCol w="1063256"/>
              </a:tblGrid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CO" sz="1000" b="1" dirty="0" smtClean="0"/>
                        <a:t>MANÁ</a:t>
                      </a:r>
                      <a:r>
                        <a:rPr lang="es-CO" sz="1000" b="1" baseline="0" dirty="0" smtClean="0"/>
                        <a:t> INFANTIL</a:t>
                      </a:r>
                      <a:endParaRPr lang="es-CO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Cantidad</a:t>
                      </a:r>
                      <a:endParaRPr lang="es-CO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000" dirty="0" smtClean="0"/>
                        <a:t>Perfil</a:t>
                      </a:r>
                      <a:endParaRPr lang="es-CO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Tipo</a:t>
                      </a:r>
                      <a:r>
                        <a:rPr lang="es-CO" sz="1000" baseline="0" dirty="0" smtClean="0"/>
                        <a:t> de Plaza</a:t>
                      </a:r>
                      <a:endParaRPr lang="es-CO" sz="10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2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Nutricionistas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P.U</a:t>
                      </a:r>
                      <a:endParaRPr lang="es-CO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1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Ingeniero de Alimentos 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P.U</a:t>
                      </a:r>
                      <a:endParaRPr lang="es-CO" sz="1000" dirty="0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r>
                        <a:rPr lang="es-CO" sz="1000" baseline="0" dirty="0" smtClean="0"/>
                        <a:t>3  Temporalidad</a:t>
                      </a:r>
                      <a:endParaRPr lang="es-CO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r>
                        <a:rPr lang="es-CO" sz="1000" dirty="0" smtClean="0"/>
                        <a:t>2016 : Sin</a:t>
                      </a:r>
                      <a:r>
                        <a:rPr lang="es-CO" sz="1000" baseline="0" dirty="0" smtClean="0"/>
                        <a:t> personal</a:t>
                      </a:r>
                      <a:endParaRPr lang="es-CO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r>
                        <a:rPr lang="es-CO" sz="1000" dirty="0" smtClean="0"/>
                        <a:t>Líder del</a:t>
                      </a:r>
                      <a:r>
                        <a:rPr lang="es-CO" sz="1000" baseline="0" dirty="0" smtClean="0"/>
                        <a:t> Proyecto: Luis Fernando García</a:t>
                      </a:r>
                      <a:endParaRPr lang="es-CO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dirty="0" smtClean="0"/>
                        <a:t>PROGRAMA</a:t>
                      </a:r>
                      <a:r>
                        <a:rPr lang="es-CO" sz="1000" b="1" baseline="0" dirty="0" smtClean="0"/>
                        <a:t> ALIMENTACIÓN ESCOLAR</a:t>
                      </a:r>
                      <a:endParaRPr lang="es-CO" sz="1000" b="1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Cantidad</a:t>
                      </a:r>
                      <a:endParaRPr lang="es-CO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Perfil</a:t>
                      </a:r>
                      <a:endParaRPr lang="es-CO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Tipo de Plaza</a:t>
                      </a:r>
                      <a:endParaRPr lang="es-CO" sz="10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4</a:t>
                      </a:r>
                      <a:endParaRPr lang="es-CO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Nutricionistas  </a:t>
                      </a:r>
                      <a:endParaRPr lang="es-CO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P.U</a:t>
                      </a:r>
                      <a:endParaRPr lang="es-CO" sz="10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1</a:t>
                      </a:r>
                      <a:endParaRPr lang="es-CO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Profesional</a:t>
                      </a:r>
                      <a:r>
                        <a:rPr lang="es-CO" sz="1000" baseline="0" dirty="0" smtClean="0"/>
                        <a:t> en  Ciencia y Tecnología de Alimentos</a:t>
                      </a:r>
                      <a:endParaRPr lang="es-CO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P.U</a:t>
                      </a:r>
                      <a:endParaRPr lang="es-CO" sz="1000" dirty="0"/>
                    </a:p>
                  </a:txBody>
                  <a:tcPr anchor="ctr"/>
                </a:tc>
              </a:tr>
              <a:tr h="0">
                <a:tc gridSpan="3">
                  <a:txBody>
                    <a:bodyPr/>
                    <a:lstStyle/>
                    <a:p>
                      <a:r>
                        <a:rPr lang="es-CO" sz="1000" baseline="0" dirty="0" smtClean="0"/>
                        <a:t>5  Temporalidad</a:t>
                      </a:r>
                      <a:endParaRPr lang="es-CO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r>
                        <a:rPr lang="es-CO" sz="1000" dirty="0" smtClean="0"/>
                        <a:t>2016 : Sin</a:t>
                      </a:r>
                      <a:r>
                        <a:rPr lang="es-CO" sz="1000" baseline="0" dirty="0" smtClean="0"/>
                        <a:t> personal</a:t>
                      </a:r>
                      <a:endParaRPr lang="es-CO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r>
                        <a:rPr lang="es-CO" sz="1000" dirty="0" smtClean="0"/>
                        <a:t>Líder del</a:t>
                      </a:r>
                      <a:r>
                        <a:rPr lang="es-CO" sz="1000" baseline="0" dirty="0" smtClean="0"/>
                        <a:t> Proyecto: Amparo Almanza  Ochoa</a:t>
                      </a:r>
                      <a:endParaRPr lang="es-CO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CO" sz="1000" b="1" dirty="0" smtClean="0"/>
                        <a:t>RECUPERACIÓN</a:t>
                      </a:r>
                      <a:r>
                        <a:rPr lang="es-CO" sz="1000" b="1" baseline="0" dirty="0" smtClean="0"/>
                        <a:t> NUTRICIONAL</a:t>
                      </a:r>
                      <a:endParaRPr lang="es-CO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Cantidad</a:t>
                      </a:r>
                      <a:endParaRPr lang="es-CO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Perfil</a:t>
                      </a:r>
                      <a:endParaRPr lang="es-CO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Tipo</a:t>
                      </a:r>
                      <a:r>
                        <a:rPr lang="es-CO" sz="1000" baseline="0" dirty="0" smtClean="0"/>
                        <a:t> de Plaza</a:t>
                      </a:r>
                      <a:endParaRPr lang="es-CO" sz="10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2</a:t>
                      </a:r>
                      <a:endParaRPr lang="es-CO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Nutricionista </a:t>
                      </a:r>
                      <a:endParaRPr lang="es-CO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P.U</a:t>
                      </a:r>
                      <a:endParaRPr lang="es-CO" sz="10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1</a:t>
                      </a:r>
                      <a:endParaRPr lang="es-CO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Trabajador</a:t>
                      </a:r>
                      <a:r>
                        <a:rPr lang="es-CO" sz="1000" baseline="0" dirty="0" smtClean="0"/>
                        <a:t> Social</a:t>
                      </a:r>
                      <a:endParaRPr lang="es-CO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P.U</a:t>
                      </a:r>
                      <a:endParaRPr lang="es-CO" sz="10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1</a:t>
                      </a:r>
                      <a:endParaRPr lang="es-CO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Médico Especializado</a:t>
                      </a:r>
                      <a:endParaRPr lang="es-CO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P.E</a:t>
                      </a:r>
                      <a:endParaRPr lang="es-CO" sz="10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3</a:t>
                      </a:r>
                      <a:endParaRPr lang="es-CO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Enfermeros</a:t>
                      </a:r>
                      <a:endParaRPr lang="es-CO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P.U</a:t>
                      </a:r>
                      <a:endParaRPr lang="es-CO" sz="10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1</a:t>
                      </a:r>
                      <a:endParaRPr lang="es-CO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Psicólogo</a:t>
                      </a:r>
                      <a:endParaRPr lang="es-CO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P.U</a:t>
                      </a:r>
                      <a:endParaRPr lang="es-CO" sz="1000" dirty="0"/>
                    </a:p>
                  </a:txBody>
                  <a:tcPr anchor="ctr"/>
                </a:tc>
              </a:tr>
              <a:tr h="0">
                <a:tc gridSpan="3">
                  <a:txBody>
                    <a:bodyPr/>
                    <a:lstStyle/>
                    <a:p>
                      <a:r>
                        <a:rPr lang="es-CO" sz="1000" baseline="0" dirty="0" smtClean="0"/>
                        <a:t>5  Temporalidad es  2 Contratación Externa   1 Carrera Administrativa</a:t>
                      </a:r>
                      <a:endParaRPr lang="es-CO" sz="1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r>
                        <a:rPr lang="es-CO" sz="1000" dirty="0" smtClean="0"/>
                        <a:t>2016  : 1</a:t>
                      </a:r>
                      <a:r>
                        <a:rPr lang="es-CO" sz="1000" baseline="0" dirty="0" smtClean="0"/>
                        <a:t> Carrera Administrativa</a:t>
                      </a:r>
                      <a:endParaRPr lang="es-CO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387556"/>
              </p:ext>
            </p:extLst>
          </p:nvPr>
        </p:nvGraphicFramePr>
        <p:xfrm>
          <a:off x="5149686" y="945707"/>
          <a:ext cx="5082365" cy="485394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038463"/>
                <a:gridCol w="2838893"/>
                <a:gridCol w="1205009"/>
              </a:tblGrid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CO" sz="1000" b="1" dirty="0" smtClean="0"/>
                        <a:t>PROYECTOS PRODUCTIVOS</a:t>
                      </a:r>
                      <a:endParaRPr lang="es-CO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Cantidad</a:t>
                      </a:r>
                      <a:endParaRPr lang="es-CO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Perfil</a:t>
                      </a:r>
                      <a:endParaRPr lang="es-CO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Tipo</a:t>
                      </a:r>
                      <a:r>
                        <a:rPr lang="es-CO" sz="1100" baseline="0" dirty="0" smtClean="0"/>
                        <a:t> de Plaza</a:t>
                      </a:r>
                      <a:endParaRPr lang="es-CO" sz="11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Veterinario – Tecnólogo Agropecuario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P.U</a:t>
                      </a:r>
                      <a:endParaRPr lang="es-CO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Ingeniero</a:t>
                      </a:r>
                      <a:r>
                        <a:rPr lang="es-CO" sz="1100" baseline="0" dirty="0" smtClean="0"/>
                        <a:t> Agropecuario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P.U</a:t>
                      </a:r>
                      <a:endParaRPr lang="es-CO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Economista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P.U</a:t>
                      </a:r>
                      <a:endParaRPr lang="es-CO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Tecnólogo</a:t>
                      </a:r>
                      <a:r>
                        <a:rPr lang="es-CO" sz="1100" baseline="0" dirty="0" smtClean="0"/>
                        <a:t> Agroindustrial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P.U</a:t>
                      </a:r>
                      <a:endParaRPr lang="es-CO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Zootecnista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P.U</a:t>
                      </a:r>
                      <a:endParaRPr lang="es-CO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1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Administrador</a:t>
                      </a:r>
                      <a:r>
                        <a:rPr lang="es-CO" sz="1100" baseline="0" dirty="0" smtClean="0"/>
                        <a:t> de empresas agropecuarias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T.O</a:t>
                      </a:r>
                      <a:endParaRPr lang="es-CO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4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Tecnólogos Agropecuarios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T.O</a:t>
                      </a:r>
                      <a:endParaRPr lang="es-CO" sz="1100" dirty="0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r>
                        <a:rPr lang="es-CO" sz="1050" baseline="0" dirty="0" smtClean="0"/>
                        <a:t>9  Temporalidad     1 Carrera Administrativa</a:t>
                      </a:r>
                      <a:endParaRPr lang="es-CO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050" dirty="0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r>
                        <a:rPr lang="es-CO" sz="1050" dirty="0" smtClean="0"/>
                        <a:t>2016</a:t>
                      </a:r>
                      <a:r>
                        <a:rPr lang="es-CO" sz="1050" baseline="0" dirty="0" smtClean="0"/>
                        <a:t> :</a:t>
                      </a:r>
                      <a:r>
                        <a:rPr lang="es-CO" sz="1050" dirty="0" smtClean="0"/>
                        <a:t> 1</a:t>
                      </a:r>
                      <a:r>
                        <a:rPr lang="es-CO" sz="1050" baseline="0" dirty="0" smtClean="0"/>
                        <a:t> Carrera Administrativa  (T.O)</a:t>
                      </a:r>
                      <a:endParaRPr lang="es-CO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050" dirty="0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dirty="0" smtClean="0"/>
                        <a:t>SISTEMA</a:t>
                      </a:r>
                      <a:r>
                        <a:rPr lang="es-CO" sz="1000" b="1" baseline="0" dirty="0" smtClean="0"/>
                        <a:t> MONITOREO Y  SISMANA</a:t>
                      </a:r>
                      <a:endParaRPr lang="es-CO" sz="1000" b="1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Cantidad</a:t>
                      </a:r>
                      <a:endParaRPr lang="es-CO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Perfil</a:t>
                      </a:r>
                      <a:endParaRPr lang="es-CO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Tipo</a:t>
                      </a:r>
                      <a:r>
                        <a:rPr lang="es-CO" sz="1100" baseline="0" dirty="0" smtClean="0"/>
                        <a:t> de Plaza</a:t>
                      </a:r>
                      <a:endParaRPr lang="es-CO" sz="11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2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Nutricionista Especializado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P.E</a:t>
                      </a:r>
                      <a:endParaRPr lang="es-CO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5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Gerentes</a:t>
                      </a:r>
                      <a:r>
                        <a:rPr lang="es-CO" sz="1100" baseline="0" dirty="0" smtClean="0"/>
                        <a:t> en Sistemas de Información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P.U</a:t>
                      </a:r>
                      <a:endParaRPr lang="es-CO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2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Auxiliares en Sistemas de Información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/>
                        <a:t>T.O</a:t>
                      </a:r>
                      <a:endParaRPr lang="es-CO" sz="1100" dirty="0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r>
                        <a:rPr lang="es-CO" sz="1050" baseline="0" dirty="0" smtClean="0"/>
                        <a:t>7  Temporalidad   2 Contratación Externa</a:t>
                      </a:r>
                      <a:endParaRPr lang="es-CO" sz="105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050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s-CO" sz="1050" dirty="0" smtClean="0"/>
                        <a:t>2016  : Sin Personal</a:t>
                      </a:r>
                      <a:endParaRPr lang="es-CO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50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s-CO" sz="1050" dirty="0" smtClean="0"/>
                        <a:t>Líder del</a:t>
                      </a:r>
                      <a:r>
                        <a:rPr lang="es-CO" sz="1050" baseline="0" dirty="0" smtClean="0"/>
                        <a:t> Proyecto: Lina Marcela Chavarriaga</a:t>
                      </a:r>
                      <a:endParaRPr lang="es-CO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199321" y="5911702"/>
            <a:ext cx="4933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P.U: </a:t>
            </a:r>
            <a:r>
              <a:rPr lang="es-CO" sz="1400" dirty="0"/>
              <a:t> Profesional </a:t>
            </a:r>
            <a:r>
              <a:rPr lang="es-CO" sz="1400" dirty="0" smtClean="0"/>
              <a:t>Universitario</a:t>
            </a:r>
          </a:p>
          <a:p>
            <a:r>
              <a:rPr lang="es-CO" sz="1400" dirty="0" smtClean="0"/>
              <a:t>P.E: </a:t>
            </a:r>
            <a:r>
              <a:rPr lang="es-CO" sz="1400" dirty="0"/>
              <a:t> Profesional </a:t>
            </a:r>
            <a:r>
              <a:rPr lang="es-CO" sz="1400" dirty="0" smtClean="0"/>
              <a:t>Especializado</a:t>
            </a:r>
          </a:p>
          <a:p>
            <a:r>
              <a:rPr lang="es-CO" sz="1400" dirty="0" smtClean="0"/>
              <a:t>T.O: Técnico Operativo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5096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9" y="0"/>
            <a:ext cx="12219010" cy="2606722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4691" y="188913"/>
            <a:ext cx="10074997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7 Redondear rectángulo de esquina sencilla"/>
          <p:cNvSpPr/>
          <p:nvPr/>
        </p:nvSpPr>
        <p:spPr>
          <a:xfrm>
            <a:off x="-16512" y="579691"/>
            <a:ext cx="9428869" cy="601471"/>
          </a:xfrm>
          <a:prstGeom prst="round1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8539" y="679704"/>
            <a:ext cx="908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Complementación Alimentaria para Niños y Niñas Menores de 6 años – MANA INFANTIL</a:t>
            </a:r>
            <a:endParaRPr lang="es-CO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444987"/>
              </p:ext>
            </p:extLst>
          </p:nvPr>
        </p:nvGraphicFramePr>
        <p:xfrm>
          <a:off x="6753121" y="2191635"/>
          <a:ext cx="4104000" cy="198000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1224000"/>
                <a:gridCol w="720000"/>
                <a:gridCol w="720000"/>
                <a:gridCol w="720000"/>
                <a:gridCol w="720000"/>
              </a:tblGrid>
              <a:tr h="18000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CO" sz="1000" u="none" strike="noStrike" dirty="0">
                          <a:effectLst/>
                        </a:rPr>
                        <a:t>SUBREGION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Año 2012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Año 2013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Año 2014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Año 2015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CO" sz="1000" u="none" strike="noStrike" dirty="0">
                          <a:effectLst/>
                        </a:rPr>
                        <a:t>Bajo Cauca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74%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74%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92%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98%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CO" sz="1000" u="none" strike="noStrike" dirty="0">
                          <a:effectLst/>
                        </a:rPr>
                        <a:t>Magdalena Medio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74%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81%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96%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96%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CO" sz="1000" u="none" strike="noStrike" dirty="0">
                          <a:effectLst/>
                        </a:rPr>
                        <a:t>Nordeste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78%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88%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97%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CO" sz="1000" u="none" strike="noStrike" dirty="0">
                          <a:effectLst/>
                        </a:rPr>
                        <a:t>Norte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73%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82%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92%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CO" sz="1000" u="none" strike="noStrike" dirty="0">
                          <a:effectLst/>
                        </a:rPr>
                        <a:t>Occidente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68%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80%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96%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98%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CO" sz="1000" u="none" strike="noStrike" dirty="0">
                          <a:effectLst/>
                        </a:rPr>
                        <a:t>Oriente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69%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76%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94%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98%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CO" sz="1000" u="none" strike="noStrike" dirty="0">
                          <a:effectLst/>
                        </a:rPr>
                        <a:t>Suroeste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71%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77%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94%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98%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CO" sz="1000" u="none" strike="noStrike" dirty="0">
                          <a:effectLst/>
                        </a:rPr>
                        <a:t>Urabá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65%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68%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92%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98%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CO" sz="1000" u="none" strike="noStrike" dirty="0">
                          <a:effectLst/>
                        </a:rPr>
                        <a:t>Valle de Aburrá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75%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71%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97%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87%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CO" sz="1000" u="none" strike="noStrike" dirty="0">
                          <a:effectLst/>
                        </a:rPr>
                        <a:t>TOTAL ANTIOQUIA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71%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75%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94%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96%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2" name="2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014103"/>
              </p:ext>
            </p:extLst>
          </p:nvPr>
        </p:nvGraphicFramePr>
        <p:xfrm>
          <a:off x="6380208" y="4452234"/>
          <a:ext cx="4966955" cy="213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666614" y="1679944"/>
            <a:ext cx="4221126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Indicador de Focalización</a:t>
            </a:r>
            <a:endParaRPr lang="es-CO" dirty="0"/>
          </a:p>
        </p:txBody>
      </p:sp>
      <p:pic>
        <p:nvPicPr>
          <p:cNvPr id="15" name="Picture 2" descr="D:\jlondonod\My Documents\FOTOGRAFIAS\FOTOS MANA INFANTIL\b (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t="3637" r="9518"/>
          <a:stretch/>
        </p:blipFill>
        <p:spPr bwMode="auto">
          <a:xfrm>
            <a:off x="551371" y="1839434"/>
            <a:ext cx="2248782" cy="1727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3" name="22 CuadroTexto"/>
          <p:cNvSpPr txBox="1"/>
          <p:nvPr/>
        </p:nvSpPr>
        <p:spPr>
          <a:xfrm>
            <a:off x="3190440" y="1739550"/>
            <a:ext cx="316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/>
              <a:t>Año 2015</a:t>
            </a:r>
          </a:p>
          <a:p>
            <a:pPr algn="just"/>
            <a:r>
              <a:rPr lang="es-CO" dirty="0" smtClean="0"/>
              <a:t>207.298 Participantes </a:t>
            </a:r>
          </a:p>
        </p:txBody>
      </p:sp>
      <p:grpSp>
        <p:nvGrpSpPr>
          <p:cNvPr id="24" name="23 Grupo"/>
          <p:cNvGrpSpPr/>
          <p:nvPr/>
        </p:nvGrpSpPr>
        <p:grpSpPr>
          <a:xfrm>
            <a:off x="341318" y="3983027"/>
            <a:ext cx="5527854" cy="2502834"/>
            <a:chOff x="524538" y="4821198"/>
            <a:chExt cx="5145270" cy="2308324"/>
          </a:xfrm>
        </p:grpSpPr>
        <p:sp>
          <p:nvSpPr>
            <p:cNvPr id="25" name="24 CuadroTexto"/>
            <p:cNvSpPr txBox="1"/>
            <p:nvPr/>
          </p:nvSpPr>
          <p:spPr>
            <a:xfrm>
              <a:off x="524538" y="4821198"/>
              <a:ext cx="3973033" cy="23083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CO" b="1" dirty="0" smtClean="0"/>
                <a:t>AÑO 2016</a:t>
              </a:r>
            </a:p>
            <a:p>
              <a:endParaRPr lang="es-CO" b="1" dirty="0" smtClean="0"/>
            </a:p>
            <a:p>
              <a:r>
                <a:rPr lang="es-CO" dirty="0" smtClean="0"/>
                <a:t>Adición:  155.581 </a:t>
              </a:r>
            </a:p>
            <a:p>
              <a:pPr marL="893763"/>
              <a:r>
                <a:rPr lang="es-CO" dirty="0" smtClean="0"/>
                <a:t>41 días</a:t>
              </a:r>
            </a:p>
            <a:p>
              <a:pPr marL="893763"/>
              <a:endParaRPr lang="es-CO" dirty="0" smtClean="0"/>
            </a:p>
            <a:p>
              <a:r>
                <a:rPr lang="es-CO" dirty="0" smtClean="0"/>
                <a:t>Regalías: 163.000 Participantes</a:t>
              </a:r>
            </a:p>
            <a:p>
              <a:pPr marL="893763"/>
              <a:r>
                <a:rPr lang="es-CO" dirty="0" smtClean="0"/>
                <a:t>164 días</a:t>
              </a:r>
            </a:p>
            <a:p>
              <a:pPr marL="893763"/>
              <a:r>
                <a:rPr lang="es-CO" dirty="0" smtClean="0"/>
                <a:t>Interventoría</a:t>
              </a:r>
              <a:endParaRPr lang="es-CO" dirty="0"/>
            </a:p>
          </p:txBody>
        </p:sp>
        <p:sp>
          <p:nvSpPr>
            <p:cNvPr id="26" name="25 Flecha derecha"/>
            <p:cNvSpPr/>
            <p:nvPr/>
          </p:nvSpPr>
          <p:spPr>
            <a:xfrm>
              <a:off x="2511054" y="5699069"/>
              <a:ext cx="604286" cy="28611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3176472" y="5211382"/>
              <a:ext cx="24933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Sin atención por dificultades de la Administración Municipal: Apartadó, Angostura, </a:t>
              </a:r>
              <a:r>
                <a:rPr lang="es-CO" sz="1400" dirty="0" err="1" smtClean="0"/>
                <a:t>Vegachí</a:t>
              </a:r>
              <a:r>
                <a:rPr lang="es-CO" sz="1400" dirty="0" smtClean="0"/>
                <a:t>, Betania y Medellín</a:t>
              </a:r>
              <a:endParaRPr lang="es-CO" sz="1400" dirty="0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3506278" y="2505699"/>
            <a:ext cx="31603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Dotación</a:t>
            </a:r>
          </a:p>
          <a:p>
            <a:pPr algn="just"/>
            <a:r>
              <a:rPr lang="es-CO" dirty="0" smtClean="0"/>
              <a:t>165.000 Vasos batidores</a:t>
            </a:r>
          </a:p>
          <a:p>
            <a:pPr algn="just"/>
            <a:r>
              <a:rPr lang="es-CO" dirty="0" smtClean="0"/>
              <a:t>547 Estibas</a:t>
            </a:r>
          </a:p>
          <a:p>
            <a:pPr algn="just"/>
            <a:r>
              <a:rPr lang="es-CO" dirty="0" smtClean="0"/>
              <a:t>124 Escáner</a:t>
            </a:r>
          </a:p>
          <a:p>
            <a:pPr algn="just"/>
            <a:r>
              <a:rPr lang="es-CO" dirty="0" smtClean="0"/>
              <a:t>113 Computadores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80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9" y="0"/>
            <a:ext cx="12219010" cy="2606722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4691" y="188913"/>
            <a:ext cx="10074997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7 Redondear rectángulo de esquina sencilla"/>
          <p:cNvSpPr/>
          <p:nvPr/>
        </p:nvSpPr>
        <p:spPr>
          <a:xfrm>
            <a:off x="-16511" y="749819"/>
            <a:ext cx="6099008" cy="601471"/>
          </a:xfrm>
          <a:prstGeom prst="round1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8539" y="849832"/>
            <a:ext cx="584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Programa de Alimentación Escolar PAE – MANA ESCOLAR</a:t>
            </a:r>
            <a:endParaRPr lang="es-CO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jlondonod\My Documents\FOTOGRAFIAS\PAE TOMADA POR TELEANTIOQUIA\Screen Shot 2015-05-21 at 11.53.17 AM (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5584"/>
          <a:stretch/>
        </p:blipFill>
        <p:spPr bwMode="auto">
          <a:xfrm>
            <a:off x="419293" y="2062734"/>
            <a:ext cx="3078819" cy="2309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9" name="8 CuadroTexto"/>
          <p:cNvSpPr txBox="1"/>
          <p:nvPr/>
        </p:nvSpPr>
        <p:spPr>
          <a:xfrm>
            <a:off x="3637029" y="1505634"/>
            <a:ext cx="42735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Año 2015</a:t>
            </a:r>
          </a:p>
          <a:p>
            <a:r>
              <a:rPr lang="es-CO" dirty="0" smtClean="0"/>
              <a:t>348.568 Participantes : </a:t>
            </a:r>
            <a:r>
              <a:rPr lang="es-CO" sz="1600" dirty="0" smtClean="0"/>
              <a:t>101.106 MANA, 247.462 MEN</a:t>
            </a:r>
          </a:p>
          <a:p>
            <a:r>
              <a:rPr lang="es-CO" dirty="0" smtClean="0"/>
              <a:t>Municipios Descentralizados: </a:t>
            </a:r>
          </a:p>
          <a:p>
            <a:r>
              <a:rPr lang="es-CO" dirty="0" smtClean="0"/>
              <a:t>53 iniciales  - 51 finales </a:t>
            </a:r>
            <a:r>
              <a:rPr lang="es-CO" sz="1600" dirty="0" smtClean="0"/>
              <a:t>(Maceo y </a:t>
            </a:r>
            <a:r>
              <a:rPr lang="es-CO" sz="1600" dirty="0"/>
              <a:t>S</a:t>
            </a:r>
            <a:r>
              <a:rPr lang="es-CO" sz="1600" dirty="0" smtClean="0"/>
              <a:t>an Francisco)</a:t>
            </a:r>
            <a:endParaRPr lang="es-CO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3952867" y="3198405"/>
            <a:ext cx="3957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/>
              <a:t>Dotación</a:t>
            </a:r>
          </a:p>
          <a:p>
            <a:pPr algn="just"/>
            <a:r>
              <a:rPr lang="es-CO" dirty="0" smtClean="0"/>
              <a:t>4.443 Establecimientos Educativos (PAE)</a:t>
            </a:r>
          </a:p>
          <a:p>
            <a:pPr algn="just"/>
            <a:r>
              <a:rPr lang="es-CO" dirty="0" smtClean="0"/>
              <a:t>25 E.U. Jornada Única y Media Técnica</a:t>
            </a:r>
          </a:p>
          <a:p>
            <a:pPr algn="just"/>
            <a:r>
              <a:rPr lang="es-CO" dirty="0" smtClean="0"/>
              <a:t>(Equipos, menaje y enseres)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41318" y="4759235"/>
            <a:ext cx="5590426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b="1" dirty="0" smtClean="0"/>
              <a:t>AÑO 2016 </a:t>
            </a:r>
          </a:p>
          <a:p>
            <a:r>
              <a:rPr lang="es-CO" dirty="0" smtClean="0"/>
              <a:t>Transferencia de Recursos  MEN CDP: $4.019.564.570</a:t>
            </a:r>
          </a:p>
          <a:p>
            <a:pPr indent="2509838"/>
            <a:r>
              <a:rPr lang="es-CO" dirty="0" smtClean="0"/>
              <a:t>MANA: $1.548.085.499</a:t>
            </a:r>
          </a:p>
          <a:p>
            <a:r>
              <a:rPr lang="es-CO" dirty="0" smtClean="0"/>
              <a:t>117 Municipios no certificados en Educación </a:t>
            </a:r>
          </a:p>
          <a:p>
            <a:r>
              <a:rPr lang="es-CO" dirty="0" smtClean="0"/>
              <a:t>Cupos : MEN: 218.683 (&lt; 28.779) (SIMAT)</a:t>
            </a:r>
          </a:p>
          <a:p>
            <a:pPr indent="1339850"/>
            <a:r>
              <a:rPr lang="es-CO" dirty="0"/>
              <a:t>101.106 </a:t>
            </a:r>
            <a:r>
              <a:rPr lang="es-CO" dirty="0" smtClean="0"/>
              <a:t>MANA</a:t>
            </a:r>
          </a:p>
          <a:p>
            <a:pPr indent="1339850"/>
            <a:r>
              <a:rPr lang="es-CO" dirty="0" smtClean="0"/>
              <a:t>319.789 Total 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7814931" y="2160633"/>
            <a:ext cx="4221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Indicador de Focalización</a:t>
            </a:r>
            <a:endParaRPr lang="es-CO" sz="1400" b="1" dirty="0"/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980552"/>
              </p:ext>
            </p:extLst>
          </p:nvPr>
        </p:nvGraphicFramePr>
        <p:xfrm>
          <a:off x="7932057" y="2606722"/>
          <a:ext cx="4104000" cy="2015996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1224000"/>
                <a:gridCol w="720000"/>
                <a:gridCol w="720000"/>
                <a:gridCol w="720000"/>
                <a:gridCol w="720000"/>
              </a:tblGrid>
              <a:tr h="1765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SUBREGION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 2012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 2013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 2014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 2015</a:t>
                      </a:r>
                    </a:p>
                  </a:txBody>
                  <a:tcPr marL="0" marR="0" marT="0" marB="0" anchor="ctr"/>
                </a:tc>
              </a:tr>
              <a:tr h="176574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Bajo Cauca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91%</a:t>
                      </a:r>
                    </a:p>
                  </a:txBody>
                  <a:tcPr marL="0" marR="0" marT="0" marB="0" anchor="ctr"/>
                </a:tc>
              </a:tr>
              <a:tr h="213415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Magdalena Medio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0" marR="0" marT="0" marB="0" anchor="ctr"/>
                </a:tc>
              </a:tr>
              <a:tr h="176574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Nordeste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0" marR="0" marT="0" marB="0" anchor="ctr"/>
                </a:tc>
              </a:tr>
              <a:tr h="176574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91%</a:t>
                      </a:r>
                    </a:p>
                  </a:txBody>
                  <a:tcPr marL="0" marR="0" marT="0" marB="0" anchor="ctr"/>
                </a:tc>
              </a:tr>
              <a:tr h="176574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Occidente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0" marR="0" marT="0" marB="0" anchor="ctr"/>
                </a:tc>
              </a:tr>
              <a:tr h="176574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0" marR="0" marT="0" marB="0" anchor="ctr"/>
                </a:tc>
              </a:tr>
              <a:tr h="176574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Suroeste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0" marR="0" marT="0" marB="0" anchor="ctr"/>
                </a:tc>
              </a:tr>
              <a:tr h="176574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Urabá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0" marR="0" marT="0" marB="0" anchor="ctr"/>
                </a:tc>
              </a:tr>
              <a:tr h="176574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Valle de Aburrá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91%</a:t>
                      </a:r>
                    </a:p>
                  </a:txBody>
                  <a:tcPr marL="0" marR="0" marT="0" marB="0" anchor="ctr"/>
                </a:tc>
              </a:tr>
              <a:tr h="213415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ANTIOQUIA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8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909472"/>
              </p:ext>
            </p:extLst>
          </p:nvPr>
        </p:nvGraphicFramePr>
        <p:xfrm>
          <a:off x="7154161" y="4844299"/>
          <a:ext cx="4265206" cy="1827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27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90"/>
            <a:ext cx="12219010" cy="2606722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4691" y="188913"/>
            <a:ext cx="10074997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7 Redondear rectángulo de esquina sencilla"/>
          <p:cNvSpPr/>
          <p:nvPr/>
        </p:nvSpPr>
        <p:spPr>
          <a:xfrm>
            <a:off x="-16511" y="292600"/>
            <a:ext cx="6099008" cy="601471"/>
          </a:xfrm>
          <a:prstGeom prst="round1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8539" y="435145"/>
            <a:ext cx="584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Recuperación Nutricional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sz="half" idx="1"/>
          </p:nvPr>
        </p:nvSpPr>
        <p:spPr>
          <a:xfrm>
            <a:off x="3654662" y="1249326"/>
            <a:ext cx="7201180" cy="1929809"/>
          </a:xfrm>
        </p:spPr>
        <p:txBody>
          <a:bodyPr>
            <a:normAutofit/>
          </a:bodyPr>
          <a:lstStyle/>
          <a:p>
            <a:r>
              <a:rPr lang="es-CL" sz="2000" dirty="0" smtClean="0"/>
              <a:t>Centros de Recuperación Nutricional </a:t>
            </a:r>
            <a:r>
              <a:rPr lang="es-CL" sz="1000" dirty="0" smtClean="0"/>
              <a:t>(</a:t>
            </a:r>
            <a:r>
              <a:rPr lang="es-CL" sz="1000" dirty="0"/>
              <a:t>Corte octubre 2015)</a:t>
            </a:r>
            <a:endParaRPr lang="es-CO" sz="1000" dirty="0"/>
          </a:p>
          <a:p>
            <a:pPr lvl="1"/>
            <a:r>
              <a:rPr lang="es-CL" sz="1600" dirty="0" smtClean="0"/>
              <a:t>Recuperación </a:t>
            </a:r>
            <a:r>
              <a:rPr lang="es-CL" sz="1600" dirty="0"/>
              <a:t>nutricional de niños y niñas menores de 6 años: 12.209</a:t>
            </a:r>
          </a:p>
          <a:p>
            <a:pPr lvl="1"/>
            <a:r>
              <a:rPr lang="es-CL" sz="1600" dirty="0" smtClean="0"/>
              <a:t>Atención a la gestante de bajo peso: 18.762</a:t>
            </a:r>
          </a:p>
          <a:p>
            <a:r>
              <a:rPr lang="es-CL" sz="2000" dirty="0" smtClean="0"/>
              <a:t>Recuperación Nutricional Ambulatoria en Comunidades </a:t>
            </a:r>
            <a:r>
              <a:rPr lang="es-CL" sz="2000" dirty="0"/>
              <a:t>D</a:t>
            </a:r>
            <a:r>
              <a:rPr lang="es-CL" sz="2000" dirty="0" smtClean="0"/>
              <a:t>ispersas</a:t>
            </a:r>
          </a:p>
          <a:p>
            <a:pPr lvl="1"/>
            <a:r>
              <a:rPr lang="es-CL" sz="1600" dirty="0"/>
              <a:t>Recuperación nutricional de niños y niñas menores de 6 </a:t>
            </a:r>
            <a:r>
              <a:rPr lang="es-CL" sz="1600" dirty="0" smtClean="0"/>
              <a:t>años: 883</a:t>
            </a:r>
            <a:endParaRPr lang="es-CL" sz="1600" dirty="0"/>
          </a:p>
          <a:p>
            <a:pPr lvl="1"/>
            <a:r>
              <a:rPr lang="es-CL" sz="1600" dirty="0"/>
              <a:t>Atención a la gestante de bajo </a:t>
            </a:r>
            <a:r>
              <a:rPr lang="es-CL" sz="1600" dirty="0" smtClean="0"/>
              <a:t>peso: 531</a:t>
            </a:r>
            <a:endParaRPr lang="es-CL" sz="1600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98021"/>
              </p:ext>
            </p:extLst>
          </p:nvPr>
        </p:nvGraphicFramePr>
        <p:xfrm>
          <a:off x="531798" y="4350461"/>
          <a:ext cx="4454870" cy="1986007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1328646"/>
                <a:gridCol w="781556"/>
                <a:gridCol w="781556"/>
                <a:gridCol w="781556"/>
                <a:gridCol w="781556"/>
              </a:tblGrid>
              <a:tr h="360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SUBREGION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 corte octubre</a:t>
                      </a:r>
                    </a:p>
                  </a:txBody>
                  <a:tcPr marL="9525" marR="9525" marT="9525" marB="0" anchor="ctr"/>
                </a:tc>
              </a:tr>
              <a:tr h="176574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Bajo Cauca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88,8%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72,6%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87,3%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</a:tr>
              <a:tr h="213415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85,5%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77,2%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82,1%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</a:tr>
              <a:tr h="176574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92,5%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75,7%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/>
                </a:tc>
              </a:tr>
              <a:tr h="176574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Occidente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82,2%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66,5%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80,9%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/>
                </a:tc>
              </a:tr>
              <a:tr h="176574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94,6%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71,9%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84,0%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</a:tr>
              <a:tr h="176574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Suroeste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82,4%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/>
                </a:tc>
              </a:tr>
              <a:tr h="176574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Urabá</a:t>
                      </a:r>
                      <a:endParaRPr lang="es-CO" sz="1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91,1%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76,4%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92,1%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/>
                </a:tc>
              </a:tr>
              <a:tr h="176574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Valle de Aburra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65,3%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</a:tr>
              <a:tr h="176574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86,9%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72,1%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85,5%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75,7%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504352" y="3962567"/>
            <a:ext cx="475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Indicador de Eficacia en el Tratamiento (Fase 2)</a:t>
            </a:r>
            <a:endParaRPr lang="es-CO" sz="1400" b="1" dirty="0"/>
          </a:p>
        </p:txBody>
      </p:sp>
      <p:grpSp>
        <p:nvGrpSpPr>
          <p:cNvPr id="4" name="3 Grupo"/>
          <p:cNvGrpSpPr/>
          <p:nvPr/>
        </p:nvGrpSpPr>
        <p:grpSpPr>
          <a:xfrm>
            <a:off x="5773479" y="3283658"/>
            <a:ext cx="5932968" cy="369332"/>
            <a:chOff x="5773479" y="3581382"/>
            <a:chExt cx="5932968" cy="369332"/>
          </a:xfrm>
        </p:grpSpPr>
        <p:sp>
          <p:nvSpPr>
            <p:cNvPr id="2" name="1 CuadroTexto"/>
            <p:cNvSpPr txBox="1"/>
            <p:nvPr/>
          </p:nvSpPr>
          <p:spPr>
            <a:xfrm>
              <a:off x="5773479" y="3581382"/>
              <a:ext cx="593296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dirty="0" smtClean="0"/>
                <a:t>29 CRN 2015                26 CRN 2016 (Argelia, </a:t>
              </a:r>
              <a:r>
                <a:rPr lang="es-CO" dirty="0" err="1" smtClean="0"/>
                <a:t>Betulia</a:t>
              </a:r>
              <a:r>
                <a:rPr lang="es-CO" dirty="0" smtClean="0"/>
                <a:t>, Támesis)</a:t>
              </a:r>
              <a:endParaRPr lang="es-CO" dirty="0"/>
            </a:p>
          </p:txBody>
        </p:sp>
        <p:sp>
          <p:nvSpPr>
            <p:cNvPr id="13" name="12 Flecha derecha"/>
            <p:cNvSpPr/>
            <p:nvPr/>
          </p:nvSpPr>
          <p:spPr>
            <a:xfrm>
              <a:off x="7231460" y="3615402"/>
              <a:ext cx="552232" cy="31022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351132"/>
              </p:ext>
            </p:extLst>
          </p:nvPr>
        </p:nvGraphicFramePr>
        <p:xfrm>
          <a:off x="5773479" y="4377846"/>
          <a:ext cx="5956300" cy="192480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1052623"/>
                <a:gridCol w="1512777"/>
                <a:gridCol w="1536700"/>
                <a:gridCol w="927100"/>
                <a:gridCol w="927100"/>
              </a:tblGrid>
              <a:tr h="36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u="none" strike="noStrike" kern="1200" dirty="0">
                          <a:effectLst/>
                        </a:rPr>
                        <a:t>SUBREGION</a:t>
                      </a:r>
                      <a:endParaRPr lang="es-CO" sz="1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effectLst/>
                        </a:rPr>
                        <a:t>2012</a:t>
                      </a:r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>
                          <a:effectLst/>
                        </a:rPr>
                        <a:t>2013</a:t>
                      </a:r>
                      <a:endParaRPr lang="es-CO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>
                          <a:effectLst/>
                        </a:rPr>
                        <a:t>2014</a:t>
                      </a:r>
                      <a:endParaRPr lang="es-CO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>
                          <a:effectLst/>
                        </a:rPr>
                        <a:t>2015 corte octubre</a:t>
                      </a:r>
                      <a:endParaRPr lang="es-CO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Bajo Cauca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effectLst/>
                        </a:rPr>
                        <a:t>2,9%</a:t>
                      </a:r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>
                          <a:effectLst/>
                        </a:rPr>
                        <a:t>1,8%</a:t>
                      </a:r>
                      <a:endParaRPr lang="es-CO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>
                          <a:effectLst/>
                        </a:rPr>
                        <a:t>5,0%</a:t>
                      </a:r>
                      <a:endParaRPr lang="es-CO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>
                          <a:effectLst/>
                        </a:rPr>
                        <a:t>5,6%</a:t>
                      </a:r>
                      <a:endParaRPr lang="es-CO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Nordeste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effectLst/>
                        </a:rPr>
                        <a:t>3,8%</a:t>
                      </a:r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effectLst/>
                        </a:rPr>
                        <a:t>7,9%</a:t>
                      </a:r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>
                          <a:effectLst/>
                        </a:rPr>
                        <a:t>7,7%</a:t>
                      </a:r>
                      <a:endParaRPr lang="es-CO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>
                          <a:effectLst/>
                        </a:rPr>
                        <a:t>10,9%</a:t>
                      </a:r>
                      <a:endParaRPr lang="es-CO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effectLst/>
                        </a:rPr>
                        <a:t>12,9%</a:t>
                      </a:r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effectLst/>
                        </a:rPr>
                        <a:t>5,4%</a:t>
                      </a:r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>
                          <a:effectLst/>
                        </a:rPr>
                        <a:t>3,6%</a:t>
                      </a:r>
                      <a:endParaRPr lang="es-CO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>
                          <a:effectLst/>
                        </a:rPr>
                        <a:t>3,9%</a:t>
                      </a:r>
                      <a:endParaRPr lang="es-CO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Occidente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effectLst/>
                        </a:rPr>
                        <a:t>6,2%</a:t>
                      </a:r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effectLst/>
                        </a:rPr>
                        <a:t>1,8%</a:t>
                      </a:r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>
                          <a:effectLst/>
                        </a:rPr>
                        <a:t>5,3%</a:t>
                      </a:r>
                      <a:endParaRPr lang="es-CO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>
                          <a:effectLst/>
                        </a:rPr>
                        <a:t>7,2%</a:t>
                      </a:r>
                      <a:endParaRPr lang="es-CO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>
                          <a:effectLst/>
                        </a:rPr>
                        <a:t>5,4%</a:t>
                      </a:r>
                      <a:endParaRPr lang="es-CO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effectLst/>
                        </a:rPr>
                        <a:t>1,5%</a:t>
                      </a:r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>
                          <a:effectLst/>
                        </a:rPr>
                        <a:t>1,6%</a:t>
                      </a:r>
                      <a:endParaRPr lang="es-CO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>
                          <a:effectLst/>
                        </a:rPr>
                        <a:t>3,1%</a:t>
                      </a:r>
                      <a:endParaRPr lang="es-CO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Suroeste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effectLst/>
                        </a:rPr>
                        <a:t>2,5%</a:t>
                      </a:r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effectLst/>
                        </a:rPr>
                        <a:t>1,5%</a:t>
                      </a:r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effectLst/>
                        </a:rPr>
                        <a:t>2,4%</a:t>
                      </a:r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>
                          <a:effectLst/>
                        </a:rPr>
                        <a:t>0,9%</a:t>
                      </a:r>
                      <a:endParaRPr lang="es-CO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Urabá</a:t>
                      </a:r>
                      <a:endParaRPr lang="es-CO" sz="1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>
                          <a:effectLst/>
                        </a:rPr>
                        <a:t>5,3%</a:t>
                      </a:r>
                      <a:endParaRPr lang="es-CO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effectLst/>
                        </a:rPr>
                        <a:t>4,8%</a:t>
                      </a:r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effectLst/>
                        </a:rPr>
                        <a:t>2,2%</a:t>
                      </a:r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>
                          <a:effectLst/>
                        </a:rPr>
                        <a:t>3,8%</a:t>
                      </a:r>
                      <a:endParaRPr lang="es-CO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Valle de Aburra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>
                          <a:effectLst/>
                        </a:rPr>
                        <a:t>3,5%</a:t>
                      </a:r>
                      <a:endParaRPr lang="es-CO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effectLst/>
                        </a:rPr>
                        <a:t>0,0%</a:t>
                      </a:r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effectLst/>
                        </a:rPr>
                        <a:t>0,0%</a:t>
                      </a:r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effectLst/>
                        </a:rPr>
                        <a:t>0,0%</a:t>
                      </a:r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effectLst/>
                        </a:rPr>
                        <a:t>4,8%</a:t>
                      </a:r>
                      <a:endParaRPr lang="es-CO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effectLst/>
                        </a:rPr>
                        <a:t>3,3%</a:t>
                      </a:r>
                      <a:endParaRPr lang="es-CO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effectLst/>
                        </a:rPr>
                        <a:t>3,3%</a:t>
                      </a:r>
                      <a:endParaRPr lang="es-CO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effectLst/>
                        </a:rPr>
                        <a:t>4,5%</a:t>
                      </a:r>
                      <a:endParaRPr lang="es-CO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5773479" y="3976738"/>
            <a:ext cx="475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Tasa de Abandono (Fase 2)</a:t>
            </a:r>
            <a:endParaRPr lang="es-CO" sz="1400" b="1" dirty="0"/>
          </a:p>
        </p:txBody>
      </p:sp>
      <p:pic>
        <p:nvPicPr>
          <p:cNvPr id="7171" name="Picture 3" descr="C:\Users\lchavarriagam\Downloads\IMG_38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7" y="1209846"/>
            <a:ext cx="3110718" cy="20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0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9" y="0"/>
            <a:ext cx="12219010" cy="2606722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4691" y="188913"/>
            <a:ext cx="10074997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38539" y="849832"/>
            <a:ext cx="908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Complementación Alimentaria para niños y Niñas Menores de 6 años – MANA INFANTIL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8539" y="849832"/>
            <a:ext cx="584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Programa de Alimentación Escolar PAE – MANA ESCOLAR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8" name="7 Redondear rectángulo de esquina sencilla"/>
          <p:cNvSpPr/>
          <p:nvPr/>
        </p:nvSpPr>
        <p:spPr>
          <a:xfrm>
            <a:off x="-16511" y="281967"/>
            <a:ext cx="6099008" cy="601471"/>
          </a:xfrm>
          <a:prstGeom prst="round1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2830" y="425051"/>
            <a:ext cx="584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Proyectos productivos – Huertas de las oportunidades </a:t>
            </a:r>
            <a:endParaRPr lang="es-CO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456735"/>
              </p:ext>
            </p:extLst>
          </p:nvPr>
        </p:nvGraphicFramePr>
        <p:xfrm>
          <a:off x="6249144" y="665675"/>
          <a:ext cx="3787995" cy="268224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1273303"/>
                <a:gridCol w="628673"/>
                <a:gridCol w="628673"/>
                <a:gridCol w="628673"/>
                <a:gridCol w="628673"/>
              </a:tblGrid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SUBREGION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2012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2013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2014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2015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Bajo Cauca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99,2%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99,1%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98,95%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Magdalena Medio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96,2%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95,3%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Nordeste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100,0%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98,9%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98,7%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Norte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98,6%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96,7%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Occidente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98,0%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98,7%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Oriente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97,5%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97,5%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90,86%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Suroeste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98,1%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97,4%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98,61%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Urabá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99,6%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99,5%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Valle de Aburrá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84,7%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91,5%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u="none" strike="noStrike" dirty="0">
                          <a:effectLst/>
                        </a:rPr>
                        <a:t> TOTAL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100,0%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98,1%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97,6%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96,55%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6171335" y="282903"/>
            <a:ext cx="4221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Indicador de Focalización</a:t>
            </a:r>
            <a:endParaRPr lang="es-CO" sz="1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765160" y="1406393"/>
            <a:ext cx="3161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Año 2015</a:t>
            </a:r>
          </a:p>
          <a:p>
            <a:r>
              <a:rPr lang="es-CO" dirty="0" smtClean="0"/>
              <a:t>38.201 Familias  Participantes </a:t>
            </a:r>
            <a:endParaRPr lang="es-CO" sz="1600" dirty="0" smtClean="0"/>
          </a:p>
          <a:p>
            <a:r>
              <a:rPr lang="es-CO" dirty="0" smtClean="0"/>
              <a:t>125 Municipios</a:t>
            </a:r>
          </a:p>
          <a:p>
            <a:r>
              <a:rPr lang="es-CO" dirty="0" smtClean="0"/>
              <a:t>1321 veredas intervenidas 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177458" y="3785794"/>
            <a:ext cx="4341727" cy="2274772"/>
            <a:chOff x="177458" y="3605033"/>
            <a:chExt cx="5080002" cy="2689226"/>
          </a:xfrm>
        </p:grpSpPr>
        <p:graphicFrame>
          <p:nvGraphicFramePr>
            <p:cNvPr id="15" name="14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9144036"/>
                </p:ext>
              </p:extLst>
            </p:nvPr>
          </p:nvGraphicFramePr>
          <p:xfrm>
            <a:off x="177458" y="3605033"/>
            <a:ext cx="5080002" cy="2689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2 CuadroTexto"/>
            <p:cNvSpPr txBox="1"/>
            <p:nvPr/>
          </p:nvSpPr>
          <p:spPr>
            <a:xfrm>
              <a:off x="1414130" y="4569614"/>
              <a:ext cx="6918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O" sz="1100" dirty="0" smtClean="0"/>
                <a:t>104%</a:t>
              </a:r>
              <a:endParaRPr lang="es-CO" sz="1100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3503427" y="3894730"/>
              <a:ext cx="6485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O" sz="1100" dirty="0" smtClean="0"/>
                <a:t>27,3%</a:t>
              </a:r>
              <a:endParaRPr lang="es-CO" sz="1100" dirty="0"/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82830" y="3324914"/>
            <a:ext cx="490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Consumo </a:t>
            </a:r>
            <a:r>
              <a:rPr lang="es-CO" sz="1400" b="1" dirty="0"/>
              <a:t>promedio </a:t>
            </a:r>
            <a:r>
              <a:rPr lang="es-CO" sz="1400" b="1" dirty="0" smtClean="0"/>
              <a:t>perca pita </a:t>
            </a:r>
            <a:r>
              <a:rPr lang="es-CO" sz="1400" b="1" dirty="0"/>
              <a:t>diario por rubro (</a:t>
            </a:r>
            <a:r>
              <a:rPr lang="es-CO" sz="1400" b="1" dirty="0" smtClean="0"/>
              <a:t>gr</a:t>
            </a:r>
            <a:r>
              <a:rPr lang="es-CO" b="1" dirty="0" smtClean="0"/>
              <a:t>)</a:t>
            </a:r>
            <a:endParaRPr lang="es-CO" b="1" dirty="0"/>
          </a:p>
        </p:txBody>
      </p:sp>
      <p:graphicFrame>
        <p:nvGraphicFramePr>
          <p:cNvPr id="17" name="1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833358"/>
              </p:ext>
            </p:extLst>
          </p:nvPr>
        </p:nvGraphicFramePr>
        <p:xfrm>
          <a:off x="4989062" y="3960729"/>
          <a:ext cx="6876873" cy="2694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5317592" y="3613123"/>
            <a:ext cx="6367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Ahorro promedio mensual ($) por familia en la compra de alimentos por subregión</a:t>
            </a:r>
            <a:endParaRPr lang="es-CO" b="1" dirty="0"/>
          </a:p>
        </p:txBody>
      </p:sp>
      <p:pic>
        <p:nvPicPr>
          <p:cNvPr id="1026" name="Picture 2" descr="G:\Siembra Intercalada Pag. 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1219164"/>
            <a:ext cx="2436079" cy="182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3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9" y="0"/>
            <a:ext cx="12219010" cy="260672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238539" y="849832"/>
            <a:ext cx="908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Complementación Alimentaria para niños y Niñas Menores de 6 años – MANA INFANTIL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8539" y="849832"/>
            <a:ext cx="584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Programa de Alimentación Escolar PAE – MANA ESCOLAR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8" name="7 Redondear rectángulo de esquina sencilla"/>
          <p:cNvSpPr/>
          <p:nvPr/>
        </p:nvSpPr>
        <p:spPr>
          <a:xfrm>
            <a:off x="-16511" y="749819"/>
            <a:ext cx="6099008" cy="601471"/>
          </a:xfrm>
          <a:prstGeom prst="round1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2830" y="892903"/>
            <a:ext cx="584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Proyectos productivos – Emprendimientos Agrícolas </a:t>
            </a:r>
            <a:endParaRPr lang="es-CO" b="1" dirty="0">
              <a:solidFill>
                <a:schemeClr val="bg1"/>
              </a:solidFill>
            </a:endParaRPr>
          </a:p>
        </p:txBody>
      </p:sp>
      <p:graphicFrame>
        <p:nvGraphicFramePr>
          <p:cNvPr id="20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159160"/>
              </p:ext>
            </p:extLst>
          </p:nvPr>
        </p:nvGraphicFramePr>
        <p:xfrm>
          <a:off x="1574547" y="749819"/>
          <a:ext cx="8441871" cy="307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F:\FOTO EMPRENDIMIENTOS\ORGANIZACIONES\Mi Finca\2015_07_23_Mi_Finca_Mi_Empresa_rÃ©plica_en_semi_cubierta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42" y="4253024"/>
            <a:ext cx="2651051" cy="198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53757" y="6241312"/>
            <a:ext cx="265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Emprendimiento Mi Finca Mi Empresa – El Peñol</a:t>
            </a:r>
            <a:endParaRPr lang="es-CO" sz="14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952864" y="1752327"/>
            <a:ext cx="7991452" cy="1713045"/>
            <a:chOff x="1952864" y="1752327"/>
            <a:chExt cx="7991452" cy="1713045"/>
          </a:xfrm>
        </p:grpSpPr>
        <p:grpSp>
          <p:nvGrpSpPr>
            <p:cNvPr id="3" name="2 Grupo"/>
            <p:cNvGrpSpPr/>
            <p:nvPr/>
          </p:nvGrpSpPr>
          <p:grpSpPr>
            <a:xfrm>
              <a:off x="2034418" y="1752327"/>
              <a:ext cx="7909898" cy="1169551"/>
              <a:chOff x="1973609" y="2480410"/>
              <a:chExt cx="7909899" cy="1169551"/>
            </a:xfrm>
          </p:grpSpPr>
          <p:sp>
            <p:nvSpPr>
              <p:cNvPr id="21" name="20 CuadroTexto"/>
              <p:cNvSpPr txBox="1"/>
              <p:nvPr/>
            </p:nvSpPr>
            <p:spPr>
              <a:xfrm>
                <a:off x="1973609" y="2976069"/>
                <a:ext cx="672365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6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glow rad="76200">
                        <a:schemeClr val="tx1">
                          <a:alpha val="61000"/>
                        </a:schemeClr>
                      </a:glow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Franklin Gothic Medium" panose="020B0603020102020204" pitchFamily="34" charset="0"/>
                  </a:rPr>
                  <a:t>Arroz</a:t>
                </a:r>
              </a:p>
            </p:txBody>
          </p:sp>
          <p:sp>
            <p:nvSpPr>
              <p:cNvPr id="22" name="21 CuadroTexto"/>
              <p:cNvSpPr txBox="1"/>
              <p:nvPr/>
            </p:nvSpPr>
            <p:spPr>
              <a:xfrm>
                <a:off x="3325331" y="2936626"/>
                <a:ext cx="647100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glow rad="76200">
                        <a:schemeClr val="tx1">
                          <a:alpha val="61000"/>
                        </a:schemeClr>
                      </a:glow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Franklin Gothic Medium" panose="020B0603020102020204" pitchFamily="34" charset="0"/>
                  </a:rPr>
                  <a:t>Frijol</a:t>
                </a:r>
                <a:endParaRPr lang="es-CO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glow rad="76200">
                      <a:schemeClr val="tx1">
                        <a:alpha val="61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4440342" y="2933676"/>
                <a:ext cx="1128129" cy="341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100"/>
                  </a:lnSpc>
                </a:pPr>
                <a:r>
                  <a:rPr lang="es-CO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glow rad="76200">
                        <a:schemeClr val="tx1">
                          <a:alpha val="61000"/>
                        </a:schemeClr>
                      </a:glow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Franklin Gothic Medium" panose="020B0603020102020204" pitchFamily="34" charset="0"/>
                  </a:rPr>
                  <a:t>Hortalizas</a:t>
                </a:r>
                <a:endParaRPr lang="es-CO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glow rad="76200">
                      <a:schemeClr val="tx1">
                        <a:alpha val="61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24" name="23 CuadroTexto"/>
              <p:cNvSpPr txBox="1"/>
              <p:nvPr/>
            </p:nvSpPr>
            <p:spPr>
              <a:xfrm>
                <a:off x="5763584" y="2480410"/>
                <a:ext cx="1297150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lnSpc>
                    <a:spcPts val="2100"/>
                  </a:lnSpc>
                </a:pPr>
                <a:r>
                  <a:rPr lang="es-CO" sz="16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glow rad="76200">
                        <a:schemeClr val="tx1">
                          <a:alpha val="61000"/>
                        </a:schemeClr>
                      </a:glow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Franklin Gothic Medium" panose="020B0603020102020204" pitchFamily="34" charset="0"/>
                  </a:rPr>
                  <a:t>Tomate</a:t>
                </a:r>
              </a:p>
              <a:p>
                <a:pPr lvl="0" algn="ctr">
                  <a:lnSpc>
                    <a:spcPts val="2100"/>
                  </a:lnSpc>
                </a:pPr>
                <a:r>
                  <a:rPr lang="es-CO" sz="16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glow rad="76200">
                        <a:schemeClr val="tx1">
                          <a:alpha val="61000"/>
                        </a:schemeClr>
                      </a:glow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Franklin Gothic Medium" panose="020B0603020102020204" pitchFamily="34" charset="0"/>
                  </a:rPr>
                  <a:t>bajo </a:t>
                </a:r>
                <a:endParaRPr lang="es-CO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glow rad="76200">
                      <a:schemeClr val="tx1">
                        <a:alpha val="61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Franklin Gothic Medium" panose="020B0603020102020204" pitchFamily="34" charset="0"/>
                </a:endParaRPr>
              </a:p>
              <a:p>
                <a:pPr lvl="0" algn="ctr">
                  <a:lnSpc>
                    <a:spcPts val="2100"/>
                  </a:lnSpc>
                </a:pPr>
                <a:r>
                  <a:rPr lang="es-CO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glow rad="76200">
                        <a:schemeClr val="tx1">
                          <a:alpha val="61000"/>
                        </a:schemeClr>
                      </a:glow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Franklin Gothic Medium" panose="020B0603020102020204" pitchFamily="34" charset="0"/>
                  </a:rPr>
                  <a:t>condiciones</a:t>
                </a:r>
                <a:endParaRPr lang="es-CO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glow rad="76200">
                      <a:schemeClr val="tx1">
                        <a:alpha val="61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Franklin Gothic Medium" panose="020B0603020102020204" pitchFamily="34" charset="0"/>
                </a:endParaRPr>
              </a:p>
              <a:p>
                <a:pPr lvl="0" algn="ctr">
                  <a:lnSpc>
                    <a:spcPts val="2100"/>
                  </a:lnSpc>
                </a:pPr>
                <a:r>
                  <a:rPr lang="es-CO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glow rad="76200">
                        <a:schemeClr val="tx1">
                          <a:alpha val="61000"/>
                        </a:schemeClr>
                      </a:glow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Franklin Gothic Medium" panose="020B0603020102020204" pitchFamily="34" charset="0"/>
                  </a:rPr>
                  <a:t>protegidas</a:t>
                </a:r>
                <a:endParaRPr lang="es-CO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glow rad="76200">
                      <a:schemeClr val="tx1">
                        <a:alpha val="61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25" name="24 CuadroTexto"/>
              <p:cNvSpPr txBox="1"/>
              <p:nvPr/>
            </p:nvSpPr>
            <p:spPr>
              <a:xfrm>
                <a:off x="7222635" y="2838106"/>
                <a:ext cx="10663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:r>
                  <a:rPr lang="es-CO" sz="16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glow rad="76200">
                        <a:schemeClr val="tx1">
                          <a:alpha val="61000"/>
                        </a:schemeClr>
                      </a:glow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Franklin Gothic Medium" panose="020B0603020102020204" pitchFamily="34" charset="0"/>
                  </a:rPr>
                  <a:t>Semillas</a:t>
                </a:r>
              </a:p>
              <a:p>
                <a:pPr lvl="0" algn="ctr"/>
                <a:r>
                  <a:rPr lang="es-CO" sz="16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glow rad="76200">
                        <a:schemeClr val="tx1">
                          <a:alpha val="61000"/>
                        </a:schemeClr>
                      </a:glow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Franklin Gothic Medium" panose="020B0603020102020204" pitchFamily="34" charset="0"/>
                  </a:rPr>
                  <a:t>Plántulas</a:t>
                </a:r>
              </a:p>
            </p:txBody>
          </p:sp>
          <p:sp>
            <p:nvSpPr>
              <p:cNvPr id="27" name="26 CuadroTexto"/>
              <p:cNvSpPr txBox="1"/>
              <p:nvPr/>
            </p:nvSpPr>
            <p:spPr>
              <a:xfrm>
                <a:off x="8583152" y="2976858"/>
                <a:ext cx="1300356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s-CO" sz="16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glow rad="76200">
                        <a:schemeClr val="tx1">
                          <a:alpha val="61000"/>
                        </a:schemeClr>
                      </a:glow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Franklin Gothic Medium" panose="020B0603020102020204" pitchFamily="34" charset="0"/>
                  </a:rPr>
                  <a:t>Compostaje</a:t>
                </a:r>
              </a:p>
            </p:txBody>
          </p:sp>
        </p:grpSp>
        <p:grpSp>
          <p:nvGrpSpPr>
            <p:cNvPr id="7" name="6 Grupo"/>
            <p:cNvGrpSpPr/>
            <p:nvPr/>
          </p:nvGrpSpPr>
          <p:grpSpPr>
            <a:xfrm>
              <a:off x="1952864" y="3157595"/>
              <a:ext cx="7526567" cy="307777"/>
              <a:chOff x="1952864" y="3157595"/>
              <a:chExt cx="7526567" cy="307777"/>
            </a:xfrm>
          </p:grpSpPr>
          <p:sp>
            <p:nvSpPr>
              <p:cNvPr id="6" name="5 CuadroTexto"/>
              <p:cNvSpPr txBox="1"/>
              <p:nvPr/>
            </p:nvSpPr>
            <p:spPr>
              <a:xfrm>
                <a:off x="1952864" y="3157595"/>
                <a:ext cx="8354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00" b="1" dirty="0" smtClean="0"/>
                  <a:t>4 (6%)</a:t>
                </a:r>
                <a:endParaRPr lang="es-CO" sz="1400" b="1" dirty="0"/>
              </a:p>
            </p:txBody>
          </p:sp>
          <p:sp>
            <p:nvSpPr>
              <p:cNvPr id="26" name="25 CuadroTexto"/>
              <p:cNvSpPr txBox="1"/>
              <p:nvPr/>
            </p:nvSpPr>
            <p:spPr>
              <a:xfrm>
                <a:off x="3291953" y="3157595"/>
                <a:ext cx="8354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00" b="1" dirty="0" smtClean="0"/>
                  <a:t>10 (16%)</a:t>
                </a:r>
                <a:endParaRPr lang="es-CO" sz="1400" b="1" dirty="0"/>
              </a:p>
            </p:txBody>
          </p:sp>
          <p:sp>
            <p:nvSpPr>
              <p:cNvPr id="28" name="27 CuadroTexto"/>
              <p:cNvSpPr txBox="1"/>
              <p:nvPr/>
            </p:nvSpPr>
            <p:spPr>
              <a:xfrm>
                <a:off x="4647479" y="3157595"/>
                <a:ext cx="8354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00" b="1" dirty="0" smtClean="0"/>
                  <a:t>17 (27%)</a:t>
                </a:r>
                <a:endParaRPr lang="es-CO" sz="1400" b="1" dirty="0"/>
              </a:p>
            </p:txBody>
          </p:sp>
          <p:sp>
            <p:nvSpPr>
              <p:cNvPr id="29" name="28 CuadroTexto"/>
              <p:cNvSpPr txBox="1"/>
              <p:nvPr/>
            </p:nvSpPr>
            <p:spPr>
              <a:xfrm>
                <a:off x="6055232" y="3157595"/>
                <a:ext cx="8354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00" b="1" dirty="0" smtClean="0"/>
                  <a:t>15 (24%)</a:t>
                </a:r>
                <a:endParaRPr lang="es-CO" sz="1400" b="1" dirty="0"/>
              </a:p>
            </p:txBody>
          </p:sp>
          <p:sp>
            <p:nvSpPr>
              <p:cNvPr id="30" name="29 CuadroTexto"/>
              <p:cNvSpPr txBox="1"/>
              <p:nvPr/>
            </p:nvSpPr>
            <p:spPr>
              <a:xfrm>
                <a:off x="7398866" y="3157595"/>
                <a:ext cx="8354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00" b="1" dirty="0"/>
                  <a:t>5</a:t>
                </a:r>
                <a:r>
                  <a:rPr lang="es-CO" sz="1400" b="1" dirty="0" smtClean="0"/>
                  <a:t> (8%)</a:t>
                </a:r>
                <a:endParaRPr lang="es-CO" sz="1400" b="1" dirty="0"/>
              </a:p>
            </p:txBody>
          </p:sp>
          <p:sp>
            <p:nvSpPr>
              <p:cNvPr id="31" name="30 CuadroTexto"/>
              <p:cNvSpPr txBox="1"/>
              <p:nvPr/>
            </p:nvSpPr>
            <p:spPr>
              <a:xfrm>
                <a:off x="8643960" y="3157595"/>
                <a:ext cx="8354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00" b="1" dirty="0" smtClean="0"/>
                  <a:t>4(6%)</a:t>
                </a:r>
                <a:endParaRPr lang="es-CO" sz="1400" b="1" dirty="0"/>
              </a:p>
            </p:txBody>
          </p:sp>
        </p:grpSp>
      </p:grpSp>
      <p:sp>
        <p:nvSpPr>
          <p:cNvPr id="32" name="31 CuadroTexto"/>
          <p:cNvSpPr txBox="1"/>
          <p:nvPr/>
        </p:nvSpPr>
        <p:spPr>
          <a:xfrm>
            <a:off x="3291953" y="3910001"/>
            <a:ext cx="4273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Periodo 2012 - 2015</a:t>
            </a:r>
            <a:endParaRPr lang="es-CO" b="1" dirty="0"/>
          </a:p>
          <a:p>
            <a:r>
              <a:rPr lang="es-CO" dirty="0" smtClean="0"/>
              <a:t>62 Emprendimientos Establecidos</a:t>
            </a:r>
          </a:p>
          <a:p>
            <a:r>
              <a:rPr lang="es-CO" dirty="0" smtClean="0"/>
              <a:t>4.030 Productores capacitados</a:t>
            </a:r>
          </a:p>
          <a:p>
            <a:r>
              <a:rPr lang="es-CO" dirty="0" smtClean="0"/>
              <a:t>1.256 Talleres </a:t>
            </a:r>
          </a:p>
          <a:p>
            <a:r>
              <a:rPr lang="es-CO" dirty="0" smtClean="0"/>
              <a:t>2.256 Asistencias técnicas</a:t>
            </a:r>
          </a:p>
        </p:txBody>
      </p:sp>
      <p:graphicFrame>
        <p:nvGraphicFramePr>
          <p:cNvPr id="33" name="32 Gráfico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390850"/>
              </p:ext>
            </p:extLst>
          </p:nvPr>
        </p:nvGraphicFramePr>
        <p:xfrm>
          <a:off x="7283443" y="4036869"/>
          <a:ext cx="4623465" cy="2466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7398866" y="3707140"/>
            <a:ext cx="3861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Porcentaje de Rentabilidad por Rubro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15628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9" y="0"/>
            <a:ext cx="12219010" cy="2606722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4691" y="188913"/>
            <a:ext cx="10074997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38539" y="849832"/>
            <a:ext cx="908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Complementación Alimentaria para niños y Niñas Menores de 6 años – MANA INFANTIL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8539" y="849832"/>
            <a:ext cx="584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Programa de Alimentación Escolar PAE – MANA ESCOLAR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8" name="7 Redondear rectángulo de esquina sencilla"/>
          <p:cNvSpPr/>
          <p:nvPr/>
        </p:nvSpPr>
        <p:spPr>
          <a:xfrm>
            <a:off x="-16511" y="749819"/>
            <a:ext cx="6099008" cy="601471"/>
          </a:xfrm>
          <a:prstGeom prst="round1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2830" y="892903"/>
            <a:ext cx="599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Proyectos productivos – Modelo del Plan de Abastecimiento 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47330" y="180728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 smtClean="0"/>
              <a:t>Objetivo. </a:t>
            </a:r>
            <a:r>
              <a:rPr lang="es-ES_tradnl" dirty="0" smtClean="0"/>
              <a:t>Analizar </a:t>
            </a:r>
            <a:r>
              <a:rPr lang="es-ES_tradnl" dirty="0"/>
              <a:t>los sistemas de abastecimiento alimentario en rubros de canasta básica en el departamento de Antioquia, a fines de proponer modelos que favorezcan una inclusión más eficiente y equitativa de la agricultura familiar en los mercados locales y regionales, así como el desarrollo de estrategias y políticas agroalimentarias integrales.</a:t>
            </a:r>
            <a:endParaRPr lang="es-CO" dirty="0"/>
          </a:p>
        </p:txBody>
      </p:sp>
      <p:grpSp>
        <p:nvGrpSpPr>
          <p:cNvPr id="7" name="6 Grupo"/>
          <p:cNvGrpSpPr/>
          <p:nvPr/>
        </p:nvGrpSpPr>
        <p:grpSpPr>
          <a:xfrm>
            <a:off x="4299098" y="3426477"/>
            <a:ext cx="7173433" cy="1045261"/>
            <a:chOff x="3352800" y="2639668"/>
            <a:chExt cx="7832035" cy="1327585"/>
          </a:xfrm>
        </p:grpSpPr>
        <p:sp>
          <p:nvSpPr>
            <p:cNvPr id="12" name="11 Recortar rectángulo de esquina diagonal"/>
            <p:cNvSpPr/>
            <p:nvPr/>
          </p:nvSpPr>
          <p:spPr>
            <a:xfrm>
              <a:off x="3352800" y="2639668"/>
              <a:ext cx="2454965" cy="1321902"/>
            </a:xfrm>
            <a:prstGeom prst="snip2Diag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13" name="12 Recortar rectángulo de esquina diagonal"/>
            <p:cNvSpPr/>
            <p:nvPr/>
          </p:nvSpPr>
          <p:spPr>
            <a:xfrm>
              <a:off x="6036365" y="2639668"/>
              <a:ext cx="2454965" cy="1321902"/>
            </a:xfrm>
            <a:prstGeom prst="snip2Diag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14" name="13 Recortar rectángulo de esquina diagonal"/>
            <p:cNvSpPr/>
            <p:nvPr/>
          </p:nvSpPr>
          <p:spPr>
            <a:xfrm>
              <a:off x="8729870" y="2639668"/>
              <a:ext cx="2454965" cy="1321902"/>
            </a:xfrm>
            <a:prstGeom prst="snip2Diag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3352800" y="2763256"/>
              <a:ext cx="2454965" cy="10456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s-ES_tradnl" sz="1200" b="1" dirty="0">
                  <a:solidFill>
                    <a:schemeClr val="bg1"/>
                  </a:solidFill>
                </a:rPr>
                <a:t>Rubros productivos con importancia socioeconómica para la agricultura </a:t>
              </a:r>
              <a:r>
                <a:rPr lang="es-ES_tradnl" sz="1200" b="1" dirty="0" smtClean="0">
                  <a:solidFill>
                    <a:schemeClr val="bg1"/>
                  </a:solidFill>
                </a:rPr>
                <a:t>familiar</a:t>
              </a:r>
              <a:endParaRPr lang="es-CO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6036365" y="2677260"/>
              <a:ext cx="2454965" cy="128999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800"/>
                </a:lnSpc>
                <a:defRPr/>
              </a:pPr>
              <a:r>
                <a:rPr lang="es-ES_tradnl" sz="1200" b="1" dirty="0" smtClean="0">
                  <a:solidFill>
                    <a:schemeClr val="bg1"/>
                  </a:solidFill>
                </a:rPr>
                <a:t> Rubros </a:t>
              </a:r>
              <a:r>
                <a:rPr lang="es-ES_tradnl" sz="1200" b="1" dirty="0">
                  <a:solidFill>
                    <a:schemeClr val="bg1"/>
                  </a:solidFill>
                </a:rPr>
                <a:t>con Demanda Insatisfecha y vocación productiva y con potencial en la subregión</a:t>
              </a:r>
              <a:endParaRPr lang="es-CO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729870" y="2738186"/>
              <a:ext cx="2454965" cy="9968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800"/>
                </a:lnSpc>
                <a:defRPr/>
              </a:pPr>
              <a:r>
                <a:rPr lang="es-ES_tradnl" sz="1200" b="1" dirty="0">
                  <a:solidFill>
                    <a:schemeClr val="bg1"/>
                  </a:solidFill>
                </a:rPr>
                <a:t>Rubros que forman parte de los mercados institucionales (compras estatales)</a:t>
              </a:r>
              <a:endParaRPr lang="es-CO" sz="12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8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952806"/>
              </p:ext>
            </p:extLst>
          </p:nvPr>
        </p:nvGraphicFramePr>
        <p:xfrm>
          <a:off x="3980121" y="4668011"/>
          <a:ext cx="7832035" cy="1892808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799400"/>
                <a:gridCol w="1972278"/>
                <a:gridCol w="1844987"/>
                <a:gridCol w="2215370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Rubros por la oferta</a:t>
                      </a:r>
                      <a:endParaRPr kumimoji="0" lang="es-C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67" marR="68567" marT="0" marB="0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Rubros por la demanda</a:t>
                      </a:r>
                      <a:endParaRPr kumimoji="0" lang="es-C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67" marR="68567" marT="0" marB="0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Transitorios</a:t>
                      </a:r>
                      <a:endParaRPr kumimoji="0" lang="es-C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67" marR="6856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Permanentes</a:t>
                      </a: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67" marR="6856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Transitorios</a:t>
                      </a: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67" marR="6856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Permanentes</a:t>
                      </a: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67" marR="68567" marT="0" marB="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Maíz </a:t>
                      </a:r>
                      <a:endParaRPr kumimoji="0" lang="es-CO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Fríjol </a:t>
                      </a:r>
                      <a:endParaRPr kumimoji="0" lang="es-CO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Tomate</a:t>
                      </a:r>
                      <a:endParaRPr kumimoji="0" lang="es-CO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Ahuyama</a:t>
                      </a: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67" marR="68567" marT="0" marB="0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Caña Panelera </a:t>
                      </a:r>
                      <a:endParaRPr kumimoji="0" lang="es-CO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Plátano </a:t>
                      </a:r>
                      <a:endParaRPr kumimoji="0" lang="es-CO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</a:t>
                      </a:r>
                      <a:r>
                        <a:rPr kumimoji="0" lang="es-ES_tradnl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Murrapo</a:t>
                      </a: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s-CO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Maracuyá</a:t>
                      </a:r>
                      <a:endParaRPr kumimoji="0" lang="es-CO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 Mango</a:t>
                      </a: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67" marR="68567" marT="0" marB="0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Maíz</a:t>
                      </a:r>
                      <a:endParaRPr kumimoji="0" lang="es-CO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Frijol</a:t>
                      </a:r>
                      <a:endParaRPr kumimoji="0" lang="es-CO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Tomate</a:t>
                      </a:r>
                      <a:endParaRPr kumimoji="0" lang="es-CO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Ahuyama</a:t>
                      </a:r>
                      <a:endParaRPr kumimoji="0" lang="es-CO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 Banano</a:t>
                      </a: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67" marR="68567" marT="0" marB="0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Panela</a:t>
                      </a:r>
                      <a:endParaRPr kumimoji="0" lang="es-CO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Naranja</a:t>
                      </a:r>
                      <a:endParaRPr kumimoji="0" lang="es-CO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Mango</a:t>
                      </a:r>
                      <a:endParaRPr kumimoji="0" lang="es-CO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Maracuyá</a:t>
                      </a:r>
                      <a:endParaRPr kumimoji="0" lang="es-CO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 Cebolla en rama</a:t>
                      </a: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67" marR="68567" marT="0" marB="0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Rubros Pecuarios</a:t>
                      </a: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67" marR="68567" marT="0" marB="0" horzOverflow="overflow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Piscicultura, Cerdo y Huevos</a:t>
                      </a: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67" marR="68567" marT="0" marB="0" horzOverflow="overflow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-239794" y="6197024"/>
            <a:ext cx="414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b="1" dirty="0" smtClean="0"/>
              <a:t>Rubros Priorizados</a:t>
            </a:r>
            <a:endParaRPr lang="es-CO" b="1" dirty="0"/>
          </a:p>
        </p:txBody>
      </p:sp>
      <p:pic>
        <p:nvPicPr>
          <p:cNvPr id="3074" name="Picture 2" descr="C:\Users\lchavarriagam\Downloads\portada compras publicas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19703" r="5439" b="26047"/>
          <a:stretch/>
        </p:blipFill>
        <p:spPr bwMode="auto">
          <a:xfrm>
            <a:off x="6643316" y="458156"/>
            <a:ext cx="2864331" cy="244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7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1672</Words>
  <Application>Microsoft Office PowerPoint</Application>
  <PresentationFormat>Personalizado</PresentationFormat>
  <Paragraphs>551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 </vt:lpstr>
      <vt:lpstr> </vt:lpstr>
      <vt:lpstr> </vt:lpstr>
      <vt:lpstr> </vt:lpstr>
      <vt:lpstr>Presentación de PowerPoint</vt:lpstr>
      <vt:lpstr> </vt:lpstr>
      <vt:lpstr> </vt:lpstr>
      <vt:lpstr> </vt:lpstr>
      <vt:lpstr> </vt:lpstr>
      <vt:lpstr>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VIVIANA PATRICIA RODRIGUEZ</dc:creator>
  <cp:lastModifiedBy>LINA MARCELA CHAVARRIAGA MAYA</cp:lastModifiedBy>
  <cp:revision>104</cp:revision>
  <dcterms:created xsi:type="dcterms:W3CDTF">2015-11-10T14:01:16Z</dcterms:created>
  <dcterms:modified xsi:type="dcterms:W3CDTF">2015-11-27T21:27:59Z</dcterms:modified>
</cp:coreProperties>
</file>